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1"/>
  </p:notesMasterIdLst>
  <p:handoutMasterIdLst>
    <p:handoutMasterId r:id="rId42"/>
  </p:handoutMasterIdLst>
  <p:sldIdLst>
    <p:sldId id="326" r:id="rId2"/>
    <p:sldId id="457" r:id="rId3"/>
    <p:sldId id="458" r:id="rId4"/>
    <p:sldId id="441" r:id="rId5"/>
    <p:sldId id="319" r:id="rId6"/>
    <p:sldId id="459" r:id="rId7"/>
    <p:sldId id="320" r:id="rId8"/>
    <p:sldId id="321" r:id="rId9"/>
    <p:sldId id="268" r:id="rId10"/>
    <p:sldId id="329" r:id="rId11"/>
    <p:sldId id="462" r:id="rId12"/>
    <p:sldId id="442" r:id="rId13"/>
    <p:sldId id="322" r:id="rId14"/>
    <p:sldId id="333" r:id="rId15"/>
    <p:sldId id="334" r:id="rId16"/>
    <p:sldId id="323" r:id="rId17"/>
    <p:sldId id="473" r:id="rId18"/>
    <p:sldId id="324" r:id="rId19"/>
    <p:sldId id="463" r:id="rId20"/>
    <p:sldId id="453" r:id="rId21"/>
    <p:sldId id="445" r:id="rId22"/>
    <p:sldId id="454" r:id="rId23"/>
    <p:sldId id="450" r:id="rId24"/>
    <p:sldId id="265" r:id="rId25"/>
    <p:sldId id="449" r:id="rId26"/>
    <p:sldId id="446" r:id="rId27"/>
    <p:sldId id="455" r:id="rId28"/>
    <p:sldId id="448" r:id="rId29"/>
    <p:sldId id="464" r:id="rId30"/>
    <p:sldId id="471" r:id="rId31"/>
    <p:sldId id="451" r:id="rId32"/>
    <p:sldId id="276" r:id="rId33"/>
    <p:sldId id="466" r:id="rId34"/>
    <p:sldId id="467" r:id="rId35"/>
    <p:sldId id="468" r:id="rId36"/>
    <p:sldId id="469" r:id="rId37"/>
    <p:sldId id="472" r:id="rId38"/>
    <p:sldId id="470" r:id="rId39"/>
    <p:sldId id="465" r:id="rId4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CA9E5671-F111-D243-8DF9-2D6228298685}">
          <p14:sldIdLst/>
        </p14:section>
        <p14:section name="Writing a Research Abstract  SORF Summer Seminar  June 18th, 2021 " id="{6E224FF2-EB1D-FA44-AE28-8732E0CF230E}">
          <p14:sldIdLst>
            <p14:sldId id="326"/>
          </p14:sldIdLst>
        </p14:section>
        <p14:section name="The Students – Research Interest" id="{CE003917-D13E-064B-A8BC-849B4E2E1FA3}">
          <p14:sldIdLst>
            <p14:sldId id="457"/>
            <p14:sldId id="458"/>
            <p14:sldId id="441"/>
            <p14:sldId id="319"/>
            <p14:sldId id="459"/>
            <p14:sldId id="320"/>
            <p14:sldId id="321"/>
            <p14:sldId id="268"/>
            <p14:sldId id="329"/>
            <p14:sldId id="462"/>
            <p14:sldId id="442"/>
            <p14:sldId id="322"/>
            <p14:sldId id="333"/>
            <p14:sldId id="334"/>
            <p14:sldId id="323"/>
            <p14:sldId id="473"/>
            <p14:sldId id="324"/>
            <p14:sldId id="463"/>
            <p14:sldId id="453"/>
            <p14:sldId id="445"/>
            <p14:sldId id="454"/>
            <p14:sldId id="450"/>
            <p14:sldId id="265"/>
            <p14:sldId id="449"/>
            <p14:sldId id="446"/>
            <p14:sldId id="455"/>
            <p14:sldId id="448"/>
            <p14:sldId id="464"/>
            <p14:sldId id="471"/>
            <p14:sldId id="451"/>
            <p14:sldId id="276"/>
            <p14:sldId id="466"/>
            <p14:sldId id="467"/>
            <p14:sldId id="468"/>
            <p14:sldId id="469"/>
            <p14:sldId id="472"/>
            <p14:sldId id="470"/>
            <p14:sldId id="4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ino-Sutton, Cecilia" initials="PSC" lastIdx="3" clrIdx="0">
    <p:extLst>
      <p:ext uri="{19B8F6BF-5375-455C-9EA6-DF929625EA0E}">
        <p15:presenceInfo xmlns:p15="http://schemas.microsoft.com/office/powerpoint/2012/main" userId="S::patinosu@med.usc.edu::75faf312-c5e3-487d-99f6-da184d695ce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33"/>
    <p:restoredTop sz="93521" autoAdjust="0"/>
  </p:normalViewPr>
  <p:slideViewPr>
    <p:cSldViewPr>
      <p:cViewPr>
        <p:scale>
          <a:sx n="155" d="100"/>
          <a:sy n="155" d="100"/>
        </p:scale>
        <p:origin x="344" y="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E27103-F1F5-3645-92CB-827105D1EB88}" type="doc">
      <dgm:prSet loTypeId="urn:microsoft.com/office/officeart/2005/8/layout/venn3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F10B089-EB08-0D4D-B21A-582722DCF575}">
      <dgm:prSet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Prediction Models</a:t>
          </a:r>
        </a:p>
      </dgm:t>
    </dgm:pt>
    <dgm:pt modelId="{8AF0F7AC-4072-1745-B78D-75A9D39D9696}" type="parTrans" cxnId="{F3589050-6FD3-D64B-AC28-16EA204CD0E6}">
      <dgm:prSet/>
      <dgm:spPr/>
      <dgm:t>
        <a:bodyPr/>
        <a:lstStyle/>
        <a:p>
          <a:endParaRPr lang="en-US"/>
        </a:p>
      </dgm:t>
    </dgm:pt>
    <dgm:pt modelId="{671D6C84-10FC-0F4E-B958-B5C6832A692C}" type="sibTrans" cxnId="{F3589050-6FD3-D64B-AC28-16EA204CD0E6}">
      <dgm:prSet/>
      <dgm:spPr/>
      <dgm:t>
        <a:bodyPr/>
        <a:lstStyle/>
        <a:p>
          <a:endParaRPr lang="en-US"/>
        </a:p>
      </dgm:t>
    </dgm:pt>
    <dgm:pt modelId="{73118C6E-1D4C-F04A-B3A7-96378720B37C}">
      <dgm:prSet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Association Models</a:t>
          </a:r>
        </a:p>
      </dgm:t>
    </dgm:pt>
    <dgm:pt modelId="{A17FE76D-D0D1-A045-8BF6-DF188629D1B9}" type="parTrans" cxnId="{04885248-16ED-674E-9969-64630F7F6FDE}">
      <dgm:prSet/>
      <dgm:spPr/>
      <dgm:t>
        <a:bodyPr/>
        <a:lstStyle/>
        <a:p>
          <a:endParaRPr lang="en-US"/>
        </a:p>
      </dgm:t>
    </dgm:pt>
    <dgm:pt modelId="{1F6D0B7D-9B97-E54D-85C3-2F0AB52B4151}" type="sibTrans" cxnId="{04885248-16ED-674E-9969-64630F7F6FDE}">
      <dgm:prSet/>
      <dgm:spPr/>
      <dgm:t>
        <a:bodyPr/>
        <a:lstStyle/>
        <a:p>
          <a:endParaRPr lang="en-US"/>
        </a:p>
      </dgm:t>
    </dgm:pt>
    <dgm:pt modelId="{603EC078-B87A-A549-8846-1308996828D6}" type="pres">
      <dgm:prSet presAssocID="{DFE27103-F1F5-3645-92CB-827105D1EB88}" presName="Name0" presStyleCnt="0">
        <dgm:presLayoutVars>
          <dgm:dir/>
          <dgm:resizeHandles val="exact"/>
        </dgm:presLayoutVars>
      </dgm:prSet>
      <dgm:spPr/>
    </dgm:pt>
    <dgm:pt modelId="{B2C6A742-608F-DE4C-B9A2-6AFEE469995F}" type="pres">
      <dgm:prSet presAssocID="{73118C6E-1D4C-F04A-B3A7-96378720B37C}" presName="Name5" presStyleLbl="vennNode1" presStyleIdx="0" presStyleCnt="2">
        <dgm:presLayoutVars>
          <dgm:bulletEnabled val="1"/>
        </dgm:presLayoutVars>
      </dgm:prSet>
      <dgm:spPr/>
    </dgm:pt>
    <dgm:pt modelId="{EB03B34E-2A1C-1C44-BF3C-EBFF52BE0F77}" type="pres">
      <dgm:prSet presAssocID="{1F6D0B7D-9B97-E54D-85C3-2F0AB52B4151}" presName="space" presStyleCnt="0"/>
      <dgm:spPr/>
    </dgm:pt>
    <dgm:pt modelId="{ACD6EC2B-2B7B-794D-972F-5D1ED2C87C51}" type="pres">
      <dgm:prSet presAssocID="{BF10B089-EB08-0D4D-B21A-582722DCF575}" presName="Name5" presStyleLbl="vennNode1" presStyleIdx="1" presStyleCnt="2">
        <dgm:presLayoutVars>
          <dgm:bulletEnabled val="1"/>
        </dgm:presLayoutVars>
      </dgm:prSet>
      <dgm:spPr/>
    </dgm:pt>
  </dgm:ptLst>
  <dgm:cxnLst>
    <dgm:cxn modelId="{04885248-16ED-674E-9969-64630F7F6FDE}" srcId="{DFE27103-F1F5-3645-92CB-827105D1EB88}" destId="{73118C6E-1D4C-F04A-B3A7-96378720B37C}" srcOrd="0" destOrd="0" parTransId="{A17FE76D-D0D1-A045-8BF6-DF188629D1B9}" sibTransId="{1F6D0B7D-9B97-E54D-85C3-2F0AB52B4151}"/>
    <dgm:cxn modelId="{F3589050-6FD3-D64B-AC28-16EA204CD0E6}" srcId="{DFE27103-F1F5-3645-92CB-827105D1EB88}" destId="{BF10B089-EB08-0D4D-B21A-582722DCF575}" srcOrd="1" destOrd="0" parTransId="{8AF0F7AC-4072-1745-B78D-75A9D39D9696}" sibTransId="{671D6C84-10FC-0F4E-B958-B5C6832A692C}"/>
    <dgm:cxn modelId="{FF53FAE0-B9E4-2A4E-A74F-7A977D3C2ED1}" type="presOf" srcId="{73118C6E-1D4C-F04A-B3A7-96378720B37C}" destId="{B2C6A742-608F-DE4C-B9A2-6AFEE469995F}" srcOrd="0" destOrd="0" presId="urn:microsoft.com/office/officeart/2005/8/layout/venn3"/>
    <dgm:cxn modelId="{30B7A5E9-8126-9E4F-B38D-D5A79AB98BAD}" type="presOf" srcId="{DFE27103-F1F5-3645-92CB-827105D1EB88}" destId="{603EC078-B87A-A549-8846-1308996828D6}" srcOrd="0" destOrd="0" presId="urn:microsoft.com/office/officeart/2005/8/layout/venn3"/>
    <dgm:cxn modelId="{D09E63FC-566C-0A48-AB8B-FCEBFE7C1CC1}" type="presOf" srcId="{BF10B089-EB08-0D4D-B21A-582722DCF575}" destId="{ACD6EC2B-2B7B-794D-972F-5D1ED2C87C51}" srcOrd="0" destOrd="0" presId="urn:microsoft.com/office/officeart/2005/8/layout/venn3"/>
    <dgm:cxn modelId="{C835E72D-204C-BE4C-A399-1752D8779D08}" type="presParOf" srcId="{603EC078-B87A-A549-8846-1308996828D6}" destId="{B2C6A742-608F-DE4C-B9A2-6AFEE469995F}" srcOrd="0" destOrd="0" presId="urn:microsoft.com/office/officeart/2005/8/layout/venn3"/>
    <dgm:cxn modelId="{3E106725-804D-564E-92B3-1B6485D8E48A}" type="presParOf" srcId="{603EC078-B87A-A549-8846-1308996828D6}" destId="{EB03B34E-2A1C-1C44-BF3C-EBFF52BE0F77}" srcOrd="1" destOrd="0" presId="urn:microsoft.com/office/officeart/2005/8/layout/venn3"/>
    <dgm:cxn modelId="{89199039-0356-D340-AEC3-09359B2E6E79}" type="presParOf" srcId="{603EC078-B87A-A549-8846-1308996828D6}" destId="{ACD6EC2B-2B7B-794D-972F-5D1ED2C87C51}" srcOrd="2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556A46-264F-4448-9D46-759C7C828EF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1CE6C5-4760-4146-923A-CFB30E82C4F0}">
      <dgm:prSet/>
      <dgm:spPr/>
      <dgm:t>
        <a:bodyPr/>
        <a:lstStyle/>
        <a:p>
          <a:r>
            <a:rPr lang="en-US"/>
            <a:t>3 min summary of your work</a:t>
          </a:r>
        </a:p>
      </dgm:t>
    </dgm:pt>
    <dgm:pt modelId="{761585C4-D9CB-B841-B61E-FECC64E4E9EF}" type="parTrans" cxnId="{E18E4966-8ED9-9C4E-AF68-AB3B1B40BCED}">
      <dgm:prSet/>
      <dgm:spPr/>
      <dgm:t>
        <a:bodyPr/>
        <a:lstStyle/>
        <a:p>
          <a:endParaRPr lang="en-US"/>
        </a:p>
      </dgm:t>
    </dgm:pt>
    <dgm:pt modelId="{1DB5875C-B7A9-5C4B-9E9A-E528C67CC935}" type="sibTrans" cxnId="{E18E4966-8ED9-9C4E-AF68-AB3B1B40BCED}">
      <dgm:prSet/>
      <dgm:spPr/>
      <dgm:t>
        <a:bodyPr/>
        <a:lstStyle/>
        <a:p>
          <a:endParaRPr lang="en-US"/>
        </a:p>
      </dgm:t>
    </dgm:pt>
    <dgm:pt modelId="{32979EC5-3129-7845-B37F-B2E34D875307}">
      <dgm:prSet/>
      <dgm:spPr/>
      <dgm:t>
        <a:bodyPr/>
        <a:lstStyle/>
        <a:p>
          <a:r>
            <a:rPr lang="en-US" dirty="0"/>
            <a:t>Visual appealing and clear</a:t>
          </a:r>
        </a:p>
      </dgm:t>
    </dgm:pt>
    <dgm:pt modelId="{883E4BFC-396F-6342-BB65-B495FF6F660C}" type="parTrans" cxnId="{D5D8573C-B2CC-C542-93FC-93F0C821D43C}">
      <dgm:prSet/>
      <dgm:spPr/>
      <dgm:t>
        <a:bodyPr/>
        <a:lstStyle/>
        <a:p>
          <a:endParaRPr lang="en-US"/>
        </a:p>
      </dgm:t>
    </dgm:pt>
    <dgm:pt modelId="{5B75F945-0F84-1E40-90AE-C317C745C30B}" type="sibTrans" cxnId="{D5D8573C-B2CC-C542-93FC-93F0C821D43C}">
      <dgm:prSet/>
      <dgm:spPr/>
      <dgm:t>
        <a:bodyPr/>
        <a:lstStyle/>
        <a:p>
          <a:endParaRPr lang="en-US"/>
        </a:p>
      </dgm:t>
    </dgm:pt>
    <dgm:pt modelId="{0419DC1B-3E77-4447-AB3C-14E5636E4907}">
      <dgm:prSet/>
      <dgm:spPr/>
      <dgm:t>
        <a:bodyPr/>
        <a:lstStyle/>
        <a:p>
          <a:r>
            <a:rPr lang="en-US"/>
            <a:t>Repeat main points at least twice</a:t>
          </a:r>
        </a:p>
      </dgm:t>
    </dgm:pt>
    <dgm:pt modelId="{2D96C859-6166-4C47-8273-32C146D841A5}" type="parTrans" cxnId="{21726E70-DDFF-B048-9657-455C10EC85DC}">
      <dgm:prSet/>
      <dgm:spPr/>
      <dgm:t>
        <a:bodyPr/>
        <a:lstStyle/>
        <a:p>
          <a:endParaRPr lang="en-US"/>
        </a:p>
      </dgm:t>
    </dgm:pt>
    <dgm:pt modelId="{9B0B4503-1327-4844-8E34-C84567E47D8E}" type="sibTrans" cxnId="{21726E70-DDFF-B048-9657-455C10EC85DC}">
      <dgm:prSet/>
      <dgm:spPr/>
      <dgm:t>
        <a:bodyPr/>
        <a:lstStyle/>
        <a:p>
          <a:endParaRPr lang="en-US"/>
        </a:p>
      </dgm:t>
    </dgm:pt>
    <dgm:pt modelId="{56D0766F-223C-DA44-90EB-3F99B2B33AE9}">
      <dgm:prSet/>
      <dgm:spPr/>
      <dgm:t>
        <a:bodyPr/>
        <a:lstStyle/>
        <a:p>
          <a:r>
            <a:rPr lang="en-US"/>
            <a:t>QR code to your lab or personal website</a:t>
          </a:r>
        </a:p>
      </dgm:t>
    </dgm:pt>
    <dgm:pt modelId="{B46811ED-A377-0B4D-93C8-DC61181096F4}" type="parTrans" cxnId="{BD3FD481-2597-5A44-BB4F-8BEF274C7481}">
      <dgm:prSet/>
      <dgm:spPr/>
      <dgm:t>
        <a:bodyPr/>
        <a:lstStyle/>
        <a:p>
          <a:endParaRPr lang="en-US"/>
        </a:p>
      </dgm:t>
    </dgm:pt>
    <dgm:pt modelId="{7D5A8FF8-E509-BE46-B3EE-4694F34C0B9E}" type="sibTrans" cxnId="{BD3FD481-2597-5A44-BB4F-8BEF274C7481}">
      <dgm:prSet/>
      <dgm:spPr/>
      <dgm:t>
        <a:bodyPr/>
        <a:lstStyle/>
        <a:p>
          <a:endParaRPr lang="en-US"/>
        </a:p>
      </dgm:t>
    </dgm:pt>
    <dgm:pt modelId="{686639EB-A307-0F47-A0EF-DD11A59AF186}">
      <dgm:prSet/>
      <dgm:spPr/>
      <dgm:t>
        <a:bodyPr/>
        <a:lstStyle/>
        <a:p>
          <a:r>
            <a:rPr lang="en-US" dirty="0"/>
            <a:t>May be viewed when you aren’t present</a:t>
          </a:r>
        </a:p>
      </dgm:t>
    </dgm:pt>
    <dgm:pt modelId="{2D3FF00D-1961-1A4C-926F-9D54DEC32E9E}" type="parTrans" cxnId="{A58C159A-D206-804B-8424-8369C860FBA8}">
      <dgm:prSet/>
      <dgm:spPr/>
      <dgm:t>
        <a:bodyPr/>
        <a:lstStyle/>
        <a:p>
          <a:endParaRPr lang="en-US"/>
        </a:p>
      </dgm:t>
    </dgm:pt>
    <dgm:pt modelId="{88EB9DC1-B4B0-A241-98E8-B3102080E95C}" type="sibTrans" cxnId="{A58C159A-D206-804B-8424-8369C860FBA8}">
      <dgm:prSet/>
      <dgm:spPr/>
      <dgm:t>
        <a:bodyPr/>
        <a:lstStyle/>
        <a:p>
          <a:endParaRPr lang="en-US"/>
        </a:p>
      </dgm:t>
    </dgm:pt>
    <dgm:pt modelId="{F5B76541-A968-DE4D-86B9-07FB587084D8}" type="pres">
      <dgm:prSet presAssocID="{F9556A46-264F-4448-9D46-759C7C828EF2}" presName="vert0" presStyleCnt="0">
        <dgm:presLayoutVars>
          <dgm:dir/>
          <dgm:animOne val="branch"/>
          <dgm:animLvl val="lvl"/>
        </dgm:presLayoutVars>
      </dgm:prSet>
      <dgm:spPr/>
    </dgm:pt>
    <dgm:pt modelId="{9BA7FF56-092E-BC46-B7BC-491B52B21D8A}" type="pres">
      <dgm:prSet presAssocID="{901CE6C5-4760-4146-923A-CFB30E82C4F0}" presName="thickLine" presStyleLbl="alignNode1" presStyleIdx="0" presStyleCnt="5"/>
      <dgm:spPr/>
    </dgm:pt>
    <dgm:pt modelId="{7DF2A605-4AF4-3049-B3BC-3F69EA6D54D1}" type="pres">
      <dgm:prSet presAssocID="{901CE6C5-4760-4146-923A-CFB30E82C4F0}" presName="horz1" presStyleCnt="0"/>
      <dgm:spPr/>
    </dgm:pt>
    <dgm:pt modelId="{882E669E-E373-6848-AB16-17888647EF38}" type="pres">
      <dgm:prSet presAssocID="{901CE6C5-4760-4146-923A-CFB30E82C4F0}" presName="tx1" presStyleLbl="revTx" presStyleIdx="0" presStyleCnt="5"/>
      <dgm:spPr/>
    </dgm:pt>
    <dgm:pt modelId="{C7FD62F7-69D5-0E44-934D-F7D0D6E01BCF}" type="pres">
      <dgm:prSet presAssocID="{901CE6C5-4760-4146-923A-CFB30E82C4F0}" presName="vert1" presStyleCnt="0"/>
      <dgm:spPr/>
    </dgm:pt>
    <dgm:pt modelId="{13B076A1-73D0-A04C-8121-5BA9B0FB3D21}" type="pres">
      <dgm:prSet presAssocID="{32979EC5-3129-7845-B37F-B2E34D875307}" presName="thickLine" presStyleLbl="alignNode1" presStyleIdx="1" presStyleCnt="5"/>
      <dgm:spPr/>
    </dgm:pt>
    <dgm:pt modelId="{5F5C6337-1E96-D143-ACC2-34B6C9B52D27}" type="pres">
      <dgm:prSet presAssocID="{32979EC5-3129-7845-B37F-B2E34D875307}" presName="horz1" presStyleCnt="0"/>
      <dgm:spPr/>
    </dgm:pt>
    <dgm:pt modelId="{6DD74349-27B1-564E-B430-3B02FBA54689}" type="pres">
      <dgm:prSet presAssocID="{32979EC5-3129-7845-B37F-B2E34D875307}" presName="tx1" presStyleLbl="revTx" presStyleIdx="1" presStyleCnt="5"/>
      <dgm:spPr/>
    </dgm:pt>
    <dgm:pt modelId="{A3DD572E-BF43-554D-8E2E-E0323BD3E4A1}" type="pres">
      <dgm:prSet presAssocID="{32979EC5-3129-7845-B37F-B2E34D875307}" presName="vert1" presStyleCnt="0"/>
      <dgm:spPr/>
    </dgm:pt>
    <dgm:pt modelId="{542EAD34-1DE7-E44C-BA88-306673FA31AC}" type="pres">
      <dgm:prSet presAssocID="{686639EB-A307-0F47-A0EF-DD11A59AF186}" presName="thickLine" presStyleLbl="alignNode1" presStyleIdx="2" presStyleCnt="5"/>
      <dgm:spPr/>
    </dgm:pt>
    <dgm:pt modelId="{769BD439-9467-2943-A331-2485164A13D9}" type="pres">
      <dgm:prSet presAssocID="{686639EB-A307-0F47-A0EF-DD11A59AF186}" presName="horz1" presStyleCnt="0"/>
      <dgm:spPr/>
    </dgm:pt>
    <dgm:pt modelId="{79669C2D-9B07-A44F-8508-41DA7F8FBA77}" type="pres">
      <dgm:prSet presAssocID="{686639EB-A307-0F47-A0EF-DD11A59AF186}" presName="tx1" presStyleLbl="revTx" presStyleIdx="2" presStyleCnt="5"/>
      <dgm:spPr/>
    </dgm:pt>
    <dgm:pt modelId="{19C08450-7B64-4248-ADE5-5F86197AFE8E}" type="pres">
      <dgm:prSet presAssocID="{686639EB-A307-0F47-A0EF-DD11A59AF186}" presName="vert1" presStyleCnt="0"/>
      <dgm:spPr/>
    </dgm:pt>
    <dgm:pt modelId="{67188ABD-B101-A847-B5C6-F3C5D667CBC3}" type="pres">
      <dgm:prSet presAssocID="{0419DC1B-3E77-4447-AB3C-14E5636E4907}" presName="thickLine" presStyleLbl="alignNode1" presStyleIdx="3" presStyleCnt="5"/>
      <dgm:spPr/>
    </dgm:pt>
    <dgm:pt modelId="{0686A61F-DAF1-834C-9B46-128D2679E114}" type="pres">
      <dgm:prSet presAssocID="{0419DC1B-3E77-4447-AB3C-14E5636E4907}" presName="horz1" presStyleCnt="0"/>
      <dgm:spPr/>
    </dgm:pt>
    <dgm:pt modelId="{AFE224F8-5C39-E54C-B682-AF914F863082}" type="pres">
      <dgm:prSet presAssocID="{0419DC1B-3E77-4447-AB3C-14E5636E4907}" presName="tx1" presStyleLbl="revTx" presStyleIdx="3" presStyleCnt="5"/>
      <dgm:spPr/>
    </dgm:pt>
    <dgm:pt modelId="{452A9BB9-FF62-3349-9C6C-9165BDB4132A}" type="pres">
      <dgm:prSet presAssocID="{0419DC1B-3E77-4447-AB3C-14E5636E4907}" presName="vert1" presStyleCnt="0"/>
      <dgm:spPr/>
    </dgm:pt>
    <dgm:pt modelId="{6C3F687D-988E-0A48-A630-6E4F505CD8FD}" type="pres">
      <dgm:prSet presAssocID="{56D0766F-223C-DA44-90EB-3F99B2B33AE9}" presName="thickLine" presStyleLbl="alignNode1" presStyleIdx="4" presStyleCnt="5"/>
      <dgm:spPr/>
    </dgm:pt>
    <dgm:pt modelId="{6A52FCC7-CDF4-5F4F-80FB-03001A6D96E2}" type="pres">
      <dgm:prSet presAssocID="{56D0766F-223C-DA44-90EB-3F99B2B33AE9}" presName="horz1" presStyleCnt="0"/>
      <dgm:spPr/>
    </dgm:pt>
    <dgm:pt modelId="{2C26625A-D0A8-0442-85E3-3F736A4E1F89}" type="pres">
      <dgm:prSet presAssocID="{56D0766F-223C-DA44-90EB-3F99B2B33AE9}" presName="tx1" presStyleLbl="revTx" presStyleIdx="4" presStyleCnt="5"/>
      <dgm:spPr/>
    </dgm:pt>
    <dgm:pt modelId="{86CE08A2-514B-E34C-BA07-0C70708B6039}" type="pres">
      <dgm:prSet presAssocID="{56D0766F-223C-DA44-90EB-3F99B2B33AE9}" presName="vert1" presStyleCnt="0"/>
      <dgm:spPr/>
    </dgm:pt>
  </dgm:ptLst>
  <dgm:cxnLst>
    <dgm:cxn modelId="{E51DA22A-9CE0-A04D-9EFE-0A9D62C74A38}" type="presOf" srcId="{0419DC1B-3E77-4447-AB3C-14E5636E4907}" destId="{AFE224F8-5C39-E54C-B682-AF914F863082}" srcOrd="0" destOrd="0" presId="urn:microsoft.com/office/officeart/2008/layout/LinedList"/>
    <dgm:cxn modelId="{D5D8573C-B2CC-C542-93FC-93F0C821D43C}" srcId="{F9556A46-264F-4448-9D46-759C7C828EF2}" destId="{32979EC5-3129-7845-B37F-B2E34D875307}" srcOrd="1" destOrd="0" parTransId="{883E4BFC-396F-6342-BB65-B495FF6F660C}" sibTransId="{5B75F945-0F84-1E40-90AE-C317C745C30B}"/>
    <dgm:cxn modelId="{E18E4966-8ED9-9C4E-AF68-AB3B1B40BCED}" srcId="{F9556A46-264F-4448-9D46-759C7C828EF2}" destId="{901CE6C5-4760-4146-923A-CFB30E82C4F0}" srcOrd="0" destOrd="0" parTransId="{761585C4-D9CB-B841-B61E-FECC64E4E9EF}" sibTransId="{1DB5875C-B7A9-5C4B-9E9A-E528C67CC935}"/>
    <dgm:cxn modelId="{21726E70-DDFF-B048-9657-455C10EC85DC}" srcId="{F9556A46-264F-4448-9D46-759C7C828EF2}" destId="{0419DC1B-3E77-4447-AB3C-14E5636E4907}" srcOrd="3" destOrd="0" parTransId="{2D96C859-6166-4C47-8273-32C146D841A5}" sibTransId="{9B0B4503-1327-4844-8E34-C84567E47D8E}"/>
    <dgm:cxn modelId="{BD3FD481-2597-5A44-BB4F-8BEF274C7481}" srcId="{F9556A46-264F-4448-9D46-759C7C828EF2}" destId="{56D0766F-223C-DA44-90EB-3F99B2B33AE9}" srcOrd="4" destOrd="0" parTransId="{B46811ED-A377-0B4D-93C8-DC61181096F4}" sibTransId="{7D5A8FF8-E509-BE46-B3EE-4694F34C0B9E}"/>
    <dgm:cxn modelId="{C98C3D8C-72CC-C84B-BCC4-B5299271D4BC}" type="presOf" srcId="{686639EB-A307-0F47-A0EF-DD11A59AF186}" destId="{79669C2D-9B07-A44F-8508-41DA7F8FBA77}" srcOrd="0" destOrd="0" presId="urn:microsoft.com/office/officeart/2008/layout/LinedList"/>
    <dgm:cxn modelId="{79B3718E-D711-6E49-ABFF-061950160B8A}" type="presOf" srcId="{F9556A46-264F-4448-9D46-759C7C828EF2}" destId="{F5B76541-A968-DE4D-86B9-07FB587084D8}" srcOrd="0" destOrd="0" presId="urn:microsoft.com/office/officeart/2008/layout/LinedList"/>
    <dgm:cxn modelId="{A58C159A-D206-804B-8424-8369C860FBA8}" srcId="{F9556A46-264F-4448-9D46-759C7C828EF2}" destId="{686639EB-A307-0F47-A0EF-DD11A59AF186}" srcOrd="2" destOrd="0" parTransId="{2D3FF00D-1961-1A4C-926F-9D54DEC32E9E}" sibTransId="{88EB9DC1-B4B0-A241-98E8-B3102080E95C}"/>
    <dgm:cxn modelId="{4B4957A2-2757-9E47-9AA0-A36EBDCA9A44}" type="presOf" srcId="{56D0766F-223C-DA44-90EB-3F99B2B33AE9}" destId="{2C26625A-D0A8-0442-85E3-3F736A4E1F89}" srcOrd="0" destOrd="0" presId="urn:microsoft.com/office/officeart/2008/layout/LinedList"/>
    <dgm:cxn modelId="{FD7CE8CB-B27D-8D42-B54C-07EE563934BE}" type="presOf" srcId="{32979EC5-3129-7845-B37F-B2E34D875307}" destId="{6DD74349-27B1-564E-B430-3B02FBA54689}" srcOrd="0" destOrd="0" presId="urn:microsoft.com/office/officeart/2008/layout/LinedList"/>
    <dgm:cxn modelId="{508A24D4-4D70-0F4F-A07E-DF74D3296364}" type="presOf" srcId="{901CE6C5-4760-4146-923A-CFB30E82C4F0}" destId="{882E669E-E373-6848-AB16-17888647EF38}" srcOrd="0" destOrd="0" presId="urn:microsoft.com/office/officeart/2008/layout/LinedList"/>
    <dgm:cxn modelId="{07333C08-7BB2-9043-A359-41C03CCD66AA}" type="presParOf" srcId="{F5B76541-A968-DE4D-86B9-07FB587084D8}" destId="{9BA7FF56-092E-BC46-B7BC-491B52B21D8A}" srcOrd="0" destOrd="0" presId="urn:microsoft.com/office/officeart/2008/layout/LinedList"/>
    <dgm:cxn modelId="{7990DD82-01DE-C745-8952-034C580E7E44}" type="presParOf" srcId="{F5B76541-A968-DE4D-86B9-07FB587084D8}" destId="{7DF2A605-4AF4-3049-B3BC-3F69EA6D54D1}" srcOrd="1" destOrd="0" presId="urn:microsoft.com/office/officeart/2008/layout/LinedList"/>
    <dgm:cxn modelId="{7CBC9FAF-DD19-E440-8AEE-684DC7853B16}" type="presParOf" srcId="{7DF2A605-4AF4-3049-B3BC-3F69EA6D54D1}" destId="{882E669E-E373-6848-AB16-17888647EF38}" srcOrd="0" destOrd="0" presId="urn:microsoft.com/office/officeart/2008/layout/LinedList"/>
    <dgm:cxn modelId="{674CFF92-9135-8645-9860-A64A94D34F0C}" type="presParOf" srcId="{7DF2A605-4AF4-3049-B3BC-3F69EA6D54D1}" destId="{C7FD62F7-69D5-0E44-934D-F7D0D6E01BCF}" srcOrd="1" destOrd="0" presId="urn:microsoft.com/office/officeart/2008/layout/LinedList"/>
    <dgm:cxn modelId="{5BF6CEA5-4C02-6742-A2EC-4288A8D90F2B}" type="presParOf" srcId="{F5B76541-A968-DE4D-86B9-07FB587084D8}" destId="{13B076A1-73D0-A04C-8121-5BA9B0FB3D21}" srcOrd="2" destOrd="0" presId="urn:microsoft.com/office/officeart/2008/layout/LinedList"/>
    <dgm:cxn modelId="{8754604B-7ADE-C64E-BC7E-37BDF4D55662}" type="presParOf" srcId="{F5B76541-A968-DE4D-86B9-07FB587084D8}" destId="{5F5C6337-1E96-D143-ACC2-34B6C9B52D27}" srcOrd="3" destOrd="0" presId="urn:microsoft.com/office/officeart/2008/layout/LinedList"/>
    <dgm:cxn modelId="{5DCB0310-2242-A844-BC26-CB90639961CB}" type="presParOf" srcId="{5F5C6337-1E96-D143-ACC2-34B6C9B52D27}" destId="{6DD74349-27B1-564E-B430-3B02FBA54689}" srcOrd="0" destOrd="0" presId="urn:microsoft.com/office/officeart/2008/layout/LinedList"/>
    <dgm:cxn modelId="{525E0DE3-E518-6D44-AA2B-851277701733}" type="presParOf" srcId="{5F5C6337-1E96-D143-ACC2-34B6C9B52D27}" destId="{A3DD572E-BF43-554D-8E2E-E0323BD3E4A1}" srcOrd="1" destOrd="0" presId="urn:microsoft.com/office/officeart/2008/layout/LinedList"/>
    <dgm:cxn modelId="{D4B9BBB8-CFC3-A742-A0B0-F729D221235D}" type="presParOf" srcId="{F5B76541-A968-DE4D-86B9-07FB587084D8}" destId="{542EAD34-1DE7-E44C-BA88-306673FA31AC}" srcOrd="4" destOrd="0" presId="urn:microsoft.com/office/officeart/2008/layout/LinedList"/>
    <dgm:cxn modelId="{AFCF92AD-F001-0E4A-8545-70210A1993B9}" type="presParOf" srcId="{F5B76541-A968-DE4D-86B9-07FB587084D8}" destId="{769BD439-9467-2943-A331-2485164A13D9}" srcOrd="5" destOrd="0" presId="urn:microsoft.com/office/officeart/2008/layout/LinedList"/>
    <dgm:cxn modelId="{2D45ADC9-C670-D94F-988B-3B3905760E7E}" type="presParOf" srcId="{769BD439-9467-2943-A331-2485164A13D9}" destId="{79669C2D-9B07-A44F-8508-41DA7F8FBA77}" srcOrd="0" destOrd="0" presId="urn:microsoft.com/office/officeart/2008/layout/LinedList"/>
    <dgm:cxn modelId="{89983629-D02F-BF41-9A5B-EA44281E9BAE}" type="presParOf" srcId="{769BD439-9467-2943-A331-2485164A13D9}" destId="{19C08450-7B64-4248-ADE5-5F86197AFE8E}" srcOrd="1" destOrd="0" presId="urn:microsoft.com/office/officeart/2008/layout/LinedList"/>
    <dgm:cxn modelId="{695570DD-6939-2143-A2C1-9021F34C4A26}" type="presParOf" srcId="{F5B76541-A968-DE4D-86B9-07FB587084D8}" destId="{67188ABD-B101-A847-B5C6-F3C5D667CBC3}" srcOrd="6" destOrd="0" presId="urn:microsoft.com/office/officeart/2008/layout/LinedList"/>
    <dgm:cxn modelId="{CBB643BA-10C0-7241-92CC-AB92FAE76E3C}" type="presParOf" srcId="{F5B76541-A968-DE4D-86B9-07FB587084D8}" destId="{0686A61F-DAF1-834C-9B46-128D2679E114}" srcOrd="7" destOrd="0" presId="urn:microsoft.com/office/officeart/2008/layout/LinedList"/>
    <dgm:cxn modelId="{0EB4223C-063A-D14C-B0AD-5F541C7DC4A2}" type="presParOf" srcId="{0686A61F-DAF1-834C-9B46-128D2679E114}" destId="{AFE224F8-5C39-E54C-B682-AF914F863082}" srcOrd="0" destOrd="0" presId="urn:microsoft.com/office/officeart/2008/layout/LinedList"/>
    <dgm:cxn modelId="{6AF971DA-3CAE-0144-A08E-983263BCAED8}" type="presParOf" srcId="{0686A61F-DAF1-834C-9B46-128D2679E114}" destId="{452A9BB9-FF62-3349-9C6C-9165BDB4132A}" srcOrd="1" destOrd="0" presId="urn:microsoft.com/office/officeart/2008/layout/LinedList"/>
    <dgm:cxn modelId="{66B46F1A-1905-204D-A3C1-702A7C241D3E}" type="presParOf" srcId="{F5B76541-A968-DE4D-86B9-07FB587084D8}" destId="{6C3F687D-988E-0A48-A630-6E4F505CD8FD}" srcOrd="8" destOrd="0" presId="urn:microsoft.com/office/officeart/2008/layout/LinedList"/>
    <dgm:cxn modelId="{545D975C-E0C6-314D-AC86-0286EEEFB5D2}" type="presParOf" srcId="{F5B76541-A968-DE4D-86B9-07FB587084D8}" destId="{6A52FCC7-CDF4-5F4F-80FB-03001A6D96E2}" srcOrd="9" destOrd="0" presId="urn:microsoft.com/office/officeart/2008/layout/LinedList"/>
    <dgm:cxn modelId="{12FD369F-5A5B-9A4D-B21F-B6EF68B1EDE4}" type="presParOf" srcId="{6A52FCC7-CDF4-5F4F-80FB-03001A6D96E2}" destId="{2C26625A-D0A8-0442-85E3-3F736A4E1F89}" srcOrd="0" destOrd="0" presId="urn:microsoft.com/office/officeart/2008/layout/LinedList"/>
    <dgm:cxn modelId="{2B4453B8-640C-7E41-9EA4-A6981EE11B34}" type="presParOf" srcId="{6A52FCC7-CDF4-5F4F-80FB-03001A6D96E2}" destId="{86CE08A2-514B-E34C-BA07-0C70708B603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6F4871-F710-A14A-B574-775B29B2A56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153CFA9-50AF-7C48-844A-AE42F3168C70}">
      <dgm:prSet/>
      <dgm:spPr/>
      <dgm:t>
        <a:bodyPr/>
        <a:lstStyle/>
        <a:p>
          <a:r>
            <a:rPr lang="en-US"/>
            <a:t>First point</a:t>
          </a:r>
        </a:p>
      </dgm:t>
    </dgm:pt>
    <dgm:pt modelId="{592835A4-060A-174C-98CC-F903C2704EC8}" type="parTrans" cxnId="{B89C79E5-2DF2-D54A-A4BB-896D1E3D5168}">
      <dgm:prSet/>
      <dgm:spPr/>
      <dgm:t>
        <a:bodyPr/>
        <a:lstStyle/>
        <a:p>
          <a:endParaRPr lang="en-US"/>
        </a:p>
      </dgm:t>
    </dgm:pt>
    <dgm:pt modelId="{4554A376-1658-3C4E-B059-1F41ACF70CBC}" type="sibTrans" cxnId="{B89C79E5-2DF2-D54A-A4BB-896D1E3D5168}">
      <dgm:prSet/>
      <dgm:spPr/>
      <dgm:t>
        <a:bodyPr/>
        <a:lstStyle/>
        <a:p>
          <a:endParaRPr lang="en-US"/>
        </a:p>
      </dgm:t>
    </dgm:pt>
    <dgm:pt modelId="{A6C14686-A98B-F549-931C-541ED8949BC9}">
      <dgm:prSet/>
      <dgm:spPr/>
      <dgm:t>
        <a:bodyPr/>
        <a:lstStyle/>
        <a:p>
          <a:r>
            <a:rPr lang="en-US"/>
            <a:t>Second point</a:t>
          </a:r>
        </a:p>
      </dgm:t>
    </dgm:pt>
    <dgm:pt modelId="{5BB6D16E-6740-324B-A002-93DDBC9D52A6}" type="parTrans" cxnId="{D300D406-250C-C542-8397-9692856B07E8}">
      <dgm:prSet/>
      <dgm:spPr/>
      <dgm:t>
        <a:bodyPr/>
        <a:lstStyle/>
        <a:p>
          <a:endParaRPr lang="en-US"/>
        </a:p>
      </dgm:t>
    </dgm:pt>
    <dgm:pt modelId="{AA8A0FE3-AF19-6941-AA65-F6C36D1011AD}" type="sibTrans" cxnId="{D300D406-250C-C542-8397-9692856B07E8}">
      <dgm:prSet/>
      <dgm:spPr/>
      <dgm:t>
        <a:bodyPr/>
        <a:lstStyle/>
        <a:p>
          <a:endParaRPr lang="en-US"/>
        </a:p>
      </dgm:t>
    </dgm:pt>
    <dgm:pt modelId="{A96FB4FB-7297-E54F-BA35-55BF9B45FC2E}">
      <dgm:prSet/>
      <dgm:spPr/>
      <dgm:t>
        <a:bodyPr/>
        <a:lstStyle/>
        <a:p>
          <a:r>
            <a:rPr lang="en-US"/>
            <a:t>Third point</a:t>
          </a:r>
        </a:p>
      </dgm:t>
    </dgm:pt>
    <dgm:pt modelId="{4933554C-5AA9-B94F-846C-B67DCF7DB274}" type="parTrans" cxnId="{49436F85-2779-8F48-8B09-51B567616021}">
      <dgm:prSet/>
      <dgm:spPr/>
      <dgm:t>
        <a:bodyPr/>
        <a:lstStyle/>
        <a:p>
          <a:endParaRPr lang="en-US"/>
        </a:p>
      </dgm:t>
    </dgm:pt>
    <dgm:pt modelId="{912A7637-E7CA-F845-8236-345B313E91BF}" type="sibTrans" cxnId="{49436F85-2779-8F48-8B09-51B567616021}">
      <dgm:prSet/>
      <dgm:spPr/>
      <dgm:t>
        <a:bodyPr/>
        <a:lstStyle/>
        <a:p>
          <a:endParaRPr lang="en-US"/>
        </a:p>
      </dgm:t>
    </dgm:pt>
    <dgm:pt modelId="{CB60BB9D-9560-664D-A662-7965A2042B80}">
      <dgm:prSet/>
      <dgm:spPr/>
      <dgm:t>
        <a:bodyPr/>
        <a:lstStyle/>
        <a:p>
          <a:r>
            <a:rPr lang="en-US"/>
            <a:t>Fourth point</a:t>
          </a:r>
        </a:p>
      </dgm:t>
    </dgm:pt>
    <dgm:pt modelId="{66E38560-3952-0049-8960-DD64B6E13BC3}" type="parTrans" cxnId="{359D444E-6E59-944C-9F2D-8ACC6F517938}">
      <dgm:prSet/>
      <dgm:spPr/>
      <dgm:t>
        <a:bodyPr/>
        <a:lstStyle/>
        <a:p>
          <a:endParaRPr lang="en-US"/>
        </a:p>
      </dgm:t>
    </dgm:pt>
    <dgm:pt modelId="{8E472471-753A-2648-9652-63C1EDCE60D7}" type="sibTrans" cxnId="{359D444E-6E59-944C-9F2D-8ACC6F517938}">
      <dgm:prSet/>
      <dgm:spPr/>
      <dgm:t>
        <a:bodyPr/>
        <a:lstStyle/>
        <a:p>
          <a:endParaRPr lang="en-US"/>
        </a:p>
      </dgm:t>
    </dgm:pt>
    <dgm:pt modelId="{10BDC4D7-ED8A-3640-94A1-64C31A41C27E}" type="pres">
      <dgm:prSet presAssocID="{4B6F4871-F710-A14A-B574-775B29B2A56F}" presName="linear" presStyleCnt="0">
        <dgm:presLayoutVars>
          <dgm:animLvl val="lvl"/>
          <dgm:resizeHandles val="exact"/>
        </dgm:presLayoutVars>
      </dgm:prSet>
      <dgm:spPr/>
    </dgm:pt>
    <dgm:pt modelId="{98829F35-EE49-414D-B4AA-23D6FCBE3C2A}" type="pres">
      <dgm:prSet presAssocID="{9153CFA9-50AF-7C48-844A-AE42F3168C7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9D6CE32-572A-3246-8461-E59963E6D754}" type="pres">
      <dgm:prSet presAssocID="{4554A376-1658-3C4E-B059-1F41ACF70CBC}" presName="spacer" presStyleCnt="0"/>
      <dgm:spPr/>
    </dgm:pt>
    <dgm:pt modelId="{6848D6B7-E8C5-934E-8752-BAACD2342199}" type="pres">
      <dgm:prSet presAssocID="{A6C14686-A98B-F549-931C-541ED8949BC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C5889D3-620A-EB4C-A188-64FB2DB6AD38}" type="pres">
      <dgm:prSet presAssocID="{AA8A0FE3-AF19-6941-AA65-F6C36D1011AD}" presName="spacer" presStyleCnt="0"/>
      <dgm:spPr/>
    </dgm:pt>
    <dgm:pt modelId="{EA9046D9-3A3C-654C-B639-F2C5B2E6A12F}" type="pres">
      <dgm:prSet presAssocID="{A96FB4FB-7297-E54F-BA35-55BF9B45FC2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429D5B4-6A46-C645-9E92-ED94CA8A89E2}" type="pres">
      <dgm:prSet presAssocID="{912A7637-E7CA-F845-8236-345B313E91BF}" presName="spacer" presStyleCnt="0"/>
      <dgm:spPr/>
    </dgm:pt>
    <dgm:pt modelId="{37BF577E-A07D-724A-B859-74D606FD2A38}" type="pres">
      <dgm:prSet presAssocID="{CB60BB9D-9560-664D-A662-7965A2042B8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300D406-250C-C542-8397-9692856B07E8}" srcId="{4B6F4871-F710-A14A-B574-775B29B2A56F}" destId="{A6C14686-A98B-F549-931C-541ED8949BC9}" srcOrd="1" destOrd="0" parTransId="{5BB6D16E-6740-324B-A002-93DDBC9D52A6}" sibTransId="{AA8A0FE3-AF19-6941-AA65-F6C36D1011AD}"/>
    <dgm:cxn modelId="{8DE75D3C-06DB-B04F-8215-DA5191345E87}" type="presOf" srcId="{CB60BB9D-9560-664D-A662-7965A2042B80}" destId="{37BF577E-A07D-724A-B859-74D606FD2A38}" srcOrd="0" destOrd="0" presId="urn:microsoft.com/office/officeart/2005/8/layout/vList2"/>
    <dgm:cxn modelId="{359D444E-6E59-944C-9F2D-8ACC6F517938}" srcId="{4B6F4871-F710-A14A-B574-775B29B2A56F}" destId="{CB60BB9D-9560-664D-A662-7965A2042B80}" srcOrd="3" destOrd="0" parTransId="{66E38560-3952-0049-8960-DD64B6E13BC3}" sibTransId="{8E472471-753A-2648-9652-63C1EDCE60D7}"/>
    <dgm:cxn modelId="{B7924662-66E9-454D-BEBD-6983F8494BBF}" type="presOf" srcId="{A6C14686-A98B-F549-931C-541ED8949BC9}" destId="{6848D6B7-E8C5-934E-8752-BAACD2342199}" srcOrd="0" destOrd="0" presId="urn:microsoft.com/office/officeart/2005/8/layout/vList2"/>
    <dgm:cxn modelId="{4A4DEC72-8968-1144-8D07-B3E9595CE1A9}" type="presOf" srcId="{4B6F4871-F710-A14A-B574-775B29B2A56F}" destId="{10BDC4D7-ED8A-3640-94A1-64C31A41C27E}" srcOrd="0" destOrd="0" presId="urn:microsoft.com/office/officeart/2005/8/layout/vList2"/>
    <dgm:cxn modelId="{49436F85-2779-8F48-8B09-51B567616021}" srcId="{4B6F4871-F710-A14A-B574-775B29B2A56F}" destId="{A96FB4FB-7297-E54F-BA35-55BF9B45FC2E}" srcOrd="2" destOrd="0" parTransId="{4933554C-5AA9-B94F-846C-B67DCF7DB274}" sibTransId="{912A7637-E7CA-F845-8236-345B313E91BF}"/>
    <dgm:cxn modelId="{97A8388B-B613-0A40-B280-1C6735EA13FA}" type="presOf" srcId="{A96FB4FB-7297-E54F-BA35-55BF9B45FC2E}" destId="{EA9046D9-3A3C-654C-B639-F2C5B2E6A12F}" srcOrd="0" destOrd="0" presId="urn:microsoft.com/office/officeart/2005/8/layout/vList2"/>
    <dgm:cxn modelId="{056F75C2-9F28-2D4E-A6F4-D0052B30016A}" type="presOf" srcId="{9153CFA9-50AF-7C48-844A-AE42F3168C70}" destId="{98829F35-EE49-414D-B4AA-23D6FCBE3C2A}" srcOrd="0" destOrd="0" presId="urn:microsoft.com/office/officeart/2005/8/layout/vList2"/>
    <dgm:cxn modelId="{B89C79E5-2DF2-D54A-A4BB-896D1E3D5168}" srcId="{4B6F4871-F710-A14A-B574-775B29B2A56F}" destId="{9153CFA9-50AF-7C48-844A-AE42F3168C70}" srcOrd="0" destOrd="0" parTransId="{592835A4-060A-174C-98CC-F903C2704EC8}" sibTransId="{4554A376-1658-3C4E-B059-1F41ACF70CBC}"/>
    <dgm:cxn modelId="{B3DC21AF-1A4A-B849-A1AF-A6EA57DEC5FC}" type="presParOf" srcId="{10BDC4D7-ED8A-3640-94A1-64C31A41C27E}" destId="{98829F35-EE49-414D-B4AA-23D6FCBE3C2A}" srcOrd="0" destOrd="0" presId="urn:microsoft.com/office/officeart/2005/8/layout/vList2"/>
    <dgm:cxn modelId="{352C1E1E-6F8D-1E45-BB52-65C4D02A9B9C}" type="presParOf" srcId="{10BDC4D7-ED8A-3640-94A1-64C31A41C27E}" destId="{F9D6CE32-572A-3246-8461-E59963E6D754}" srcOrd="1" destOrd="0" presId="urn:microsoft.com/office/officeart/2005/8/layout/vList2"/>
    <dgm:cxn modelId="{3AE6297F-35CE-4F4C-A081-494B58F5ADE2}" type="presParOf" srcId="{10BDC4D7-ED8A-3640-94A1-64C31A41C27E}" destId="{6848D6B7-E8C5-934E-8752-BAACD2342199}" srcOrd="2" destOrd="0" presId="urn:microsoft.com/office/officeart/2005/8/layout/vList2"/>
    <dgm:cxn modelId="{A668255C-518E-1E4D-A7F4-B352C51E026A}" type="presParOf" srcId="{10BDC4D7-ED8A-3640-94A1-64C31A41C27E}" destId="{3C5889D3-620A-EB4C-A188-64FB2DB6AD38}" srcOrd="3" destOrd="0" presId="urn:microsoft.com/office/officeart/2005/8/layout/vList2"/>
    <dgm:cxn modelId="{27117FFF-8781-AC44-A90D-0FB21F39E97E}" type="presParOf" srcId="{10BDC4D7-ED8A-3640-94A1-64C31A41C27E}" destId="{EA9046D9-3A3C-654C-B639-F2C5B2E6A12F}" srcOrd="4" destOrd="0" presId="urn:microsoft.com/office/officeart/2005/8/layout/vList2"/>
    <dgm:cxn modelId="{9526715F-E770-D145-BEB0-18E7E5D841CD}" type="presParOf" srcId="{10BDC4D7-ED8A-3640-94A1-64C31A41C27E}" destId="{E429D5B4-6A46-C645-9E92-ED94CA8A89E2}" srcOrd="5" destOrd="0" presId="urn:microsoft.com/office/officeart/2005/8/layout/vList2"/>
    <dgm:cxn modelId="{A6B69CD4-1FE9-7845-8206-0815E7955CE7}" type="presParOf" srcId="{10BDC4D7-ED8A-3640-94A1-64C31A41C27E}" destId="{37BF577E-A07D-724A-B859-74D606FD2A3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6F4871-F710-A14A-B574-775B29B2A56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153CFA9-50AF-7C48-844A-AE42F3168C70}">
      <dgm:prSet/>
      <dgm:spPr/>
      <dgm:t>
        <a:bodyPr/>
        <a:lstStyle/>
        <a:p>
          <a:r>
            <a:rPr lang="en-US"/>
            <a:t>First point</a:t>
          </a:r>
        </a:p>
      </dgm:t>
    </dgm:pt>
    <dgm:pt modelId="{592835A4-060A-174C-98CC-F903C2704EC8}" type="parTrans" cxnId="{B89C79E5-2DF2-D54A-A4BB-896D1E3D5168}">
      <dgm:prSet/>
      <dgm:spPr/>
      <dgm:t>
        <a:bodyPr/>
        <a:lstStyle/>
        <a:p>
          <a:endParaRPr lang="en-US"/>
        </a:p>
      </dgm:t>
    </dgm:pt>
    <dgm:pt modelId="{4554A376-1658-3C4E-B059-1F41ACF70CBC}" type="sibTrans" cxnId="{B89C79E5-2DF2-D54A-A4BB-896D1E3D5168}">
      <dgm:prSet/>
      <dgm:spPr/>
      <dgm:t>
        <a:bodyPr/>
        <a:lstStyle/>
        <a:p>
          <a:endParaRPr lang="en-US"/>
        </a:p>
      </dgm:t>
    </dgm:pt>
    <dgm:pt modelId="{A6C14686-A98B-F549-931C-541ED8949BC9}">
      <dgm:prSet/>
      <dgm:spPr/>
      <dgm:t>
        <a:bodyPr/>
        <a:lstStyle/>
        <a:p>
          <a:r>
            <a:rPr lang="en-US" dirty="0"/>
            <a:t>Second point</a:t>
          </a:r>
        </a:p>
      </dgm:t>
    </dgm:pt>
    <dgm:pt modelId="{5BB6D16E-6740-324B-A002-93DDBC9D52A6}" type="parTrans" cxnId="{D300D406-250C-C542-8397-9692856B07E8}">
      <dgm:prSet/>
      <dgm:spPr/>
      <dgm:t>
        <a:bodyPr/>
        <a:lstStyle/>
        <a:p>
          <a:endParaRPr lang="en-US"/>
        </a:p>
      </dgm:t>
    </dgm:pt>
    <dgm:pt modelId="{AA8A0FE3-AF19-6941-AA65-F6C36D1011AD}" type="sibTrans" cxnId="{D300D406-250C-C542-8397-9692856B07E8}">
      <dgm:prSet/>
      <dgm:spPr/>
      <dgm:t>
        <a:bodyPr/>
        <a:lstStyle/>
        <a:p>
          <a:endParaRPr lang="en-US"/>
        </a:p>
      </dgm:t>
    </dgm:pt>
    <dgm:pt modelId="{A96FB4FB-7297-E54F-BA35-55BF9B45FC2E}">
      <dgm:prSet/>
      <dgm:spPr/>
      <dgm:t>
        <a:bodyPr/>
        <a:lstStyle/>
        <a:p>
          <a:r>
            <a:rPr lang="en-US"/>
            <a:t>Third point</a:t>
          </a:r>
        </a:p>
      </dgm:t>
    </dgm:pt>
    <dgm:pt modelId="{4933554C-5AA9-B94F-846C-B67DCF7DB274}" type="parTrans" cxnId="{49436F85-2779-8F48-8B09-51B567616021}">
      <dgm:prSet/>
      <dgm:spPr/>
      <dgm:t>
        <a:bodyPr/>
        <a:lstStyle/>
        <a:p>
          <a:endParaRPr lang="en-US"/>
        </a:p>
      </dgm:t>
    </dgm:pt>
    <dgm:pt modelId="{912A7637-E7CA-F845-8236-345B313E91BF}" type="sibTrans" cxnId="{49436F85-2779-8F48-8B09-51B567616021}">
      <dgm:prSet/>
      <dgm:spPr/>
      <dgm:t>
        <a:bodyPr/>
        <a:lstStyle/>
        <a:p>
          <a:endParaRPr lang="en-US"/>
        </a:p>
      </dgm:t>
    </dgm:pt>
    <dgm:pt modelId="{CB60BB9D-9560-664D-A662-7965A2042B80}">
      <dgm:prSet/>
      <dgm:spPr/>
      <dgm:t>
        <a:bodyPr/>
        <a:lstStyle/>
        <a:p>
          <a:r>
            <a:rPr lang="en-US"/>
            <a:t>Fourth point</a:t>
          </a:r>
        </a:p>
      </dgm:t>
    </dgm:pt>
    <dgm:pt modelId="{66E38560-3952-0049-8960-DD64B6E13BC3}" type="parTrans" cxnId="{359D444E-6E59-944C-9F2D-8ACC6F517938}">
      <dgm:prSet/>
      <dgm:spPr/>
      <dgm:t>
        <a:bodyPr/>
        <a:lstStyle/>
        <a:p>
          <a:endParaRPr lang="en-US"/>
        </a:p>
      </dgm:t>
    </dgm:pt>
    <dgm:pt modelId="{8E472471-753A-2648-9652-63C1EDCE60D7}" type="sibTrans" cxnId="{359D444E-6E59-944C-9F2D-8ACC6F517938}">
      <dgm:prSet/>
      <dgm:spPr/>
      <dgm:t>
        <a:bodyPr/>
        <a:lstStyle/>
        <a:p>
          <a:endParaRPr lang="en-US"/>
        </a:p>
      </dgm:t>
    </dgm:pt>
    <dgm:pt modelId="{10BDC4D7-ED8A-3640-94A1-64C31A41C27E}" type="pres">
      <dgm:prSet presAssocID="{4B6F4871-F710-A14A-B574-775B29B2A56F}" presName="linear" presStyleCnt="0">
        <dgm:presLayoutVars>
          <dgm:animLvl val="lvl"/>
          <dgm:resizeHandles val="exact"/>
        </dgm:presLayoutVars>
      </dgm:prSet>
      <dgm:spPr/>
    </dgm:pt>
    <dgm:pt modelId="{98829F35-EE49-414D-B4AA-23D6FCBE3C2A}" type="pres">
      <dgm:prSet presAssocID="{9153CFA9-50AF-7C48-844A-AE42F3168C7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9D6CE32-572A-3246-8461-E59963E6D754}" type="pres">
      <dgm:prSet presAssocID="{4554A376-1658-3C4E-B059-1F41ACF70CBC}" presName="spacer" presStyleCnt="0"/>
      <dgm:spPr/>
    </dgm:pt>
    <dgm:pt modelId="{6848D6B7-E8C5-934E-8752-BAACD2342199}" type="pres">
      <dgm:prSet presAssocID="{A6C14686-A98B-F549-931C-541ED8949BC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C5889D3-620A-EB4C-A188-64FB2DB6AD38}" type="pres">
      <dgm:prSet presAssocID="{AA8A0FE3-AF19-6941-AA65-F6C36D1011AD}" presName="spacer" presStyleCnt="0"/>
      <dgm:spPr/>
    </dgm:pt>
    <dgm:pt modelId="{EA9046D9-3A3C-654C-B639-F2C5B2E6A12F}" type="pres">
      <dgm:prSet presAssocID="{A96FB4FB-7297-E54F-BA35-55BF9B45FC2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429D5B4-6A46-C645-9E92-ED94CA8A89E2}" type="pres">
      <dgm:prSet presAssocID="{912A7637-E7CA-F845-8236-345B313E91BF}" presName="spacer" presStyleCnt="0"/>
      <dgm:spPr/>
    </dgm:pt>
    <dgm:pt modelId="{37BF577E-A07D-724A-B859-74D606FD2A38}" type="pres">
      <dgm:prSet presAssocID="{CB60BB9D-9560-664D-A662-7965A2042B8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300D406-250C-C542-8397-9692856B07E8}" srcId="{4B6F4871-F710-A14A-B574-775B29B2A56F}" destId="{A6C14686-A98B-F549-931C-541ED8949BC9}" srcOrd="1" destOrd="0" parTransId="{5BB6D16E-6740-324B-A002-93DDBC9D52A6}" sibTransId="{AA8A0FE3-AF19-6941-AA65-F6C36D1011AD}"/>
    <dgm:cxn modelId="{8DE75D3C-06DB-B04F-8215-DA5191345E87}" type="presOf" srcId="{CB60BB9D-9560-664D-A662-7965A2042B80}" destId="{37BF577E-A07D-724A-B859-74D606FD2A38}" srcOrd="0" destOrd="0" presId="urn:microsoft.com/office/officeart/2005/8/layout/vList2"/>
    <dgm:cxn modelId="{359D444E-6E59-944C-9F2D-8ACC6F517938}" srcId="{4B6F4871-F710-A14A-B574-775B29B2A56F}" destId="{CB60BB9D-9560-664D-A662-7965A2042B80}" srcOrd="3" destOrd="0" parTransId="{66E38560-3952-0049-8960-DD64B6E13BC3}" sibTransId="{8E472471-753A-2648-9652-63C1EDCE60D7}"/>
    <dgm:cxn modelId="{B7924662-66E9-454D-BEBD-6983F8494BBF}" type="presOf" srcId="{A6C14686-A98B-F549-931C-541ED8949BC9}" destId="{6848D6B7-E8C5-934E-8752-BAACD2342199}" srcOrd="0" destOrd="0" presId="urn:microsoft.com/office/officeart/2005/8/layout/vList2"/>
    <dgm:cxn modelId="{4A4DEC72-8968-1144-8D07-B3E9595CE1A9}" type="presOf" srcId="{4B6F4871-F710-A14A-B574-775B29B2A56F}" destId="{10BDC4D7-ED8A-3640-94A1-64C31A41C27E}" srcOrd="0" destOrd="0" presId="urn:microsoft.com/office/officeart/2005/8/layout/vList2"/>
    <dgm:cxn modelId="{49436F85-2779-8F48-8B09-51B567616021}" srcId="{4B6F4871-F710-A14A-B574-775B29B2A56F}" destId="{A96FB4FB-7297-E54F-BA35-55BF9B45FC2E}" srcOrd="2" destOrd="0" parTransId="{4933554C-5AA9-B94F-846C-B67DCF7DB274}" sibTransId="{912A7637-E7CA-F845-8236-345B313E91BF}"/>
    <dgm:cxn modelId="{97A8388B-B613-0A40-B280-1C6735EA13FA}" type="presOf" srcId="{A96FB4FB-7297-E54F-BA35-55BF9B45FC2E}" destId="{EA9046D9-3A3C-654C-B639-F2C5B2E6A12F}" srcOrd="0" destOrd="0" presId="urn:microsoft.com/office/officeart/2005/8/layout/vList2"/>
    <dgm:cxn modelId="{056F75C2-9F28-2D4E-A6F4-D0052B30016A}" type="presOf" srcId="{9153CFA9-50AF-7C48-844A-AE42F3168C70}" destId="{98829F35-EE49-414D-B4AA-23D6FCBE3C2A}" srcOrd="0" destOrd="0" presId="urn:microsoft.com/office/officeart/2005/8/layout/vList2"/>
    <dgm:cxn modelId="{B89C79E5-2DF2-D54A-A4BB-896D1E3D5168}" srcId="{4B6F4871-F710-A14A-B574-775B29B2A56F}" destId="{9153CFA9-50AF-7C48-844A-AE42F3168C70}" srcOrd="0" destOrd="0" parTransId="{592835A4-060A-174C-98CC-F903C2704EC8}" sibTransId="{4554A376-1658-3C4E-B059-1F41ACF70CBC}"/>
    <dgm:cxn modelId="{B3DC21AF-1A4A-B849-A1AF-A6EA57DEC5FC}" type="presParOf" srcId="{10BDC4D7-ED8A-3640-94A1-64C31A41C27E}" destId="{98829F35-EE49-414D-B4AA-23D6FCBE3C2A}" srcOrd="0" destOrd="0" presId="urn:microsoft.com/office/officeart/2005/8/layout/vList2"/>
    <dgm:cxn modelId="{352C1E1E-6F8D-1E45-BB52-65C4D02A9B9C}" type="presParOf" srcId="{10BDC4D7-ED8A-3640-94A1-64C31A41C27E}" destId="{F9D6CE32-572A-3246-8461-E59963E6D754}" srcOrd="1" destOrd="0" presId="urn:microsoft.com/office/officeart/2005/8/layout/vList2"/>
    <dgm:cxn modelId="{3AE6297F-35CE-4F4C-A081-494B58F5ADE2}" type="presParOf" srcId="{10BDC4D7-ED8A-3640-94A1-64C31A41C27E}" destId="{6848D6B7-E8C5-934E-8752-BAACD2342199}" srcOrd="2" destOrd="0" presId="urn:microsoft.com/office/officeart/2005/8/layout/vList2"/>
    <dgm:cxn modelId="{A668255C-518E-1E4D-A7F4-B352C51E026A}" type="presParOf" srcId="{10BDC4D7-ED8A-3640-94A1-64C31A41C27E}" destId="{3C5889D3-620A-EB4C-A188-64FB2DB6AD38}" srcOrd="3" destOrd="0" presId="urn:microsoft.com/office/officeart/2005/8/layout/vList2"/>
    <dgm:cxn modelId="{27117FFF-8781-AC44-A90D-0FB21F39E97E}" type="presParOf" srcId="{10BDC4D7-ED8A-3640-94A1-64C31A41C27E}" destId="{EA9046D9-3A3C-654C-B639-F2C5B2E6A12F}" srcOrd="4" destOrd="0" presId="urn:microsoft.com/office/officeart/2005/8/layout/vList2"/>
    <dgm:cxn modelId="{9526715F-E770-D145-BEB0-18E7E5D841CD}" type="presParOf" srcId="{10BDC4D7-ED8A-3640-94A1-64C31A41C27E}" destId="{E429D5B4-6A46-C645-9E92-ED94CA8A89E2}" srcOrd="5" destOrd="0" presId="urn:microsoft.com/office/officeart/2005/8/layout/vList2"/>
    <dgm:cxn modelId="{A6B69CD4-1FE9-7845-8206-0815E7955CE7}" type="presParOf" srcId="{10BDC4D7-ED8A-3640-94A1-64C31A41C27E}" destId="{37BF577E-A07D-724A-B859-74D606FD2A3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C6A742-608F-DE4C-B9A2-6AFEE469995F}">
      <dsp:nvSpPr>
        <dsp:cNvPr id="0" name=""/>
        <dsp:cNvSpPr/>
      </dsp:nvSpPr>
      <dsp:spPr>
        <a:xfrm>
          <a:off x="1137791" y="1339"/>
          <a:ext cx="2969121" cy="2969121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3401" tIns="38100" rIns="163401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Calibri" panose="020F0502020204030204" pitchFamily="34" charset="0"/>
              <a:cs typeface="Calibri" panose="020F0502020204030204" pitchFamily="34" charset="0"/>
            </a:rPr>
            <a:t>Association Models</a:t>
          </a:r>
        </a:p>
      </dsp:txBody>
      <dsp:txXfrm>
        <a:off x="1572609" y="436157"/>
        <a:ext cx="2099485" cy="2099485"/>
      </dsp:txXfrm>
    </dsp:sp>
    <dsp:sp modelId="{ACD6EC2B-2B7B-794D-972F-5D1ED2C87C51}">
      <dsp:nvSpPr>
        <dsp:cNvPr id="0" name=""/>
        <dsp:cNvSpPr/>
      </dsp:nvSpPr>
      <dsp:spPr>
        <a:xfrm>
          <a:off x="3513087" y="1339"/>
          <a:ext cx="2969121" cy="2969121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3401" tIns="38100" rIns="163401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Calibri" panose="020F0502020204030204" pitchFamily="34" charset="0"/>
              <a:cs typeface="Calibri" panose="020F0502020204030204" pitchFamily="34" charset="0"/>
            </a:rPr>
            <a:t>Prediction Models</a:t>
          </a:r>
        </a:p>
      </dsp:txBody>
      <dsp:txXfrm>
        <a:off x="3947905" y="436157"/>
        <a:ext cx="2099485" cy="20994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A7FF56-092E-BC46-B7BC-491B52B21D8A}">
      <dsp:nvSpPr>
        <dsp:cNvPr id="0" name=""/>
        <dsp:cNvSpPr/>
      </dsp:nvSpPr>
      <dsp:spPr>
        <a:xfrm>
          <a:off x="0" y="414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2E669E-E373-6848-AB16-17888647EF38}">
      <dsp:nvSpPr>
        <dsp:cNvPr id="0" name=""/>
        <dsp:cNvSpPr/>
      </dsp:nvSpPr>
      <dsp:spPr>
        <a:xfrm>
          <a:off x="0" y="414"/>
          <a:ext cx="8229600" cy="678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3 min summary of your work</a:t>
          </a:r>
        </a:p>
      </dsp:txBody>
      <dsp:txXfrm>
        <a:off x="0" y="414"/>
        <a:ext cx="8229600" cy="678728"/>
      </dsp:txXfrm>
    </dsp:sp>
    <dsp:sp modelId="{13B076A1-73D0-A04C-8121-5BA9B0FB3D21}">
      <dsp:nvSpPr>
        <dsp:cNvPr id="0" name=""/>
        <dsp:cNvSpPr/>
      </dsp:nvSpPr>
      <dsp:spPr>
        <a:xfrm>
          <a:off x="0" y="679143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74349-27B1-564E-B430-3B02FBA54689}">
      <dsp:nvSpPr>
        <dsp:cNvPr id="0" name=""/>
        <dsp:cNvSpPr/>
      </dsp:nvSpPr>
      <dsp:spPr>
        <a:xfrm>
          <a:off x="0" y="679143"/>
          <a:ext cx="8229600" cy="678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Visual appealing and clear</a:t>
          </a:r>
        </a:p>
      </dsp:txBody>
      <dsp:txXfrm>
        <a:off x="0" y="679143"/>
        <a:ext cx="8229600" cy="678728"/>
      </dsp:txXfrm>
    </dsp:sp>
    <dsp:sp modelId="{542EAD34-1DE7-E44C-BA88-306673FA31AC}">
      <dsp:nvSpPr>
        <dsp:cNvPr id="0" name=""/>
        <dsp:cNvSpPr/>
      </dsp:nvSpPr>
      <dsp:spPr>
        <a:xfrm>
          <a:off x="0" y="1357871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69C2D-9B07-A44F-8508-41DA7F8FBA77}">
      <dsp:nvSpPr>
        <dsp:cNvPr id="0" name=""/>
        <dsp:cNvSpPr/>
      </dsp:nvSpPr>
      <dsp:spPr>
        <a:xfrm>
          <a:off x="0" y="1357871"/>
          <a:ext cx="8229600" cy="678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May be viewed when you aren’t present</a:t>
          </a:r>
        </a:p>
      </dsp:txBody>
      <dsp:txXfrm>
        <a:off x="0" y="1357871"/>
        <a:ext cx="8229600" cy="678728"/>
      </dsp:txXfrm>
    </dsp:sp>
    <dsp:sp modelId="{67188ABD-B101-A847-B5C6-F3C5D667CBC3}">
      <dsp:nvSpPr>
        <dsp:cNvPr id="0" name=""/>
        <dsp:cNvSpPr/>
      </dsp:nvSpPr>
      <dsp:spPr>
        <a:xfrm>
          <a:off x="0" y="2036600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224F8-5C39-E54C-B682-AF914F863082}">
      <dsp:nvSpPr>
        <dsp:cNvPr id="0" name=""/>
        <dsp:cNvSpPr/>
      </dsp:nvSpPr>
      <dsp:spPr>
        <a:xfrm>
          <a:off x="0" y="2036600"/>
          <a:ext cx="8229600" cy="678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Repeat main points at least twice</a:t>
          </a:r>
        </a:p>
      </dsp:txBody>
      <dsp:txXfrm>
        <a:off x="0" y="2036600"/>
        <a:ext cx="8229600" cy="678728"/>
      </dsp:txXfrm>
    </dsp:sp>
    <dsp:sp modelId="{6C3F687D-988E-0A48-A630-6E4F505CD8FD}">
      <dsp:nvSpPr>
        <dsp:cNvPr id="0" name=""/>
        <dsp:cNvSpPr/>
      </dsp:nvSpPr>
      <dsp:spPr>
        <a:xfrm>
          <a:off x="0" y="2715328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625A-D0A8-0442-85E3-3F736A4E1F89}">
      <dsp:nvSpPr>
        <dsp:cNvPr id="0" name=""/>
        <dsp:cNvSpPr/>
      </dsp:nvSpPr>
      <dsp:spPr>
        <a:xfrm>
          <a:off x="0" y="2715328"/>
          <a:ext cx="8229600" cy="678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QR code to your lab or personal website</a:t>
          </a:r>
        </a:p>
      </dsp:txBody>
      <dsp:txXfrm>
        <a:off x="0" y="2715328"/>
        <a:ext cx="8229600" cy="6787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829F35-EE49-414D-B4AA-23D6FCBE3C2A}">
      <dsp:nvSpPr>
        <dsp:cNvPr id="0" name=""/>
        <dsp:cNvSpPr/>
      </dsp:nvSpPr>
      <dsp:spPr>
        <a:xfrm>
          <a:off x="0" y="23235"/>
          <a:ext cx="822960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First point</a:t>
          </a:r>
        </a:p>
      </dsp:txBody>
      <dsp:txXfrm>
        <a:off x="37696" y="60931"/>
        <a:ext cx="8154208" cy="696808"/>
      </dsp:txXfrm>
    </dsp:sp>
    <dsp:sp modelId="{6848D6B7-E8C5-934E-8752-BAACD2342199}">
      <dsp:nvSpPr>
        <dsp:cNvPr id="0" name=""/>
        <dsp:cNvSpPr/>
      </dsp:nvSpPr>
      <dsp:spPr>
        <a:xfrm>
          <a:off x="0" y="881835"/>
          <a:ext cx="822960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Second point</a:t>
          </a:r>
        </a:p>
      </dsp:txBody>
      <dsp:txXfrm>
        <a:off x="37696" y="919531"/>
        <a:ext cx="8154208" cy="696808"/>
      </dsp:txXfrm>
    </dsp:sp>
    <dsp:sp modelId="{EA9046D9-3A3C-654C-B639-F2C5B2E6A12F}">
      <dsp:nvSpPr>
        <dsp:cNvPr id="0" name=""/>
        <dsp:cNvSpPr/>
      </dsp:nvSpPr>
      <dsp:spPr>
        <a:xfrm>
          <a:off x="0" y="1740435"/>
          <a:ext cx="822960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Third point</a:t>
          </a:r>
        </a:p>
      </dsp:txBody>
      <dsp:txXfrm>
        <a:off x="37696" y="1778131"/>
        <a:ext cx="8154208" cy="696808"/>
      </dsp:txXfrm>
    </dsp:sp>
    <dsp:sp modelId="{37BF577E-A07D-724A-B859-74D606FD2A38}">
      <dsp:nvSpPr>
        <dsp:cNvPr id="0" name=""/>
        <dsp:cNvSpPr/>
      </dsp:nvSpPr>
      <dsp:spPr>
        <a:xfrm>
          <a:off x="0" y="2599035"/>
          <a:ext cx="822960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Fourth point</a:t>
          </a:r>
        </a:p>
      </dsp:txBody>
      <dsp:txXfrm>
        <a:off x="37696" y="2636731"/>
        <a:ext cx="8154208" cy="6968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829F35-EE49-414D-B4AA-23D6FCBE3C2A}">
      <dsp:nvSpPr>
        <dsp:cNvPr id="0" name=""/>
        <dsp:cNvSpPr/>
      </dsp:nvSpPr>
      <dsp:spPr>
        <a:xfrm>
          <a:off x="0" y="23235"/>
          <a:ext cx="822960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First point</a:t>
          </a:r>
        </a:p>
      </dsp:txBody>
      <dsp:txXfrm>
        <a:off x="37696" y="60931"/>
        <a:ext cx="8154208" cy="696808"/>
      </dsp:txXfrm>
    </dsp:sp>
    <dsp:sp modelId="{6848D6B7-E8C5-934E-8752-BAACD2342199}">
      <dsp:nvSpPr>
        <dsp:cNvPr id="0" name=""/>
        <dsp:cNvSpPr/>
      </dsp:nvSpPr>
      <dsp:spPr>
        <a:xfrm>
          <a:off x="0" y="881835"/>
          <a:ext cx="822960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Second point</a:t>
          </a:r>
        </a:p>
      </dsp:txBody>
      <dsp:txXfrm>
        <a:off x="37696" y="919531"/>
        <a:ext cx="8154208" cy="696808"/>
      </dsp:txXfrm>
    </dsp:sp>
    <dsp:sp modelId="{EA9046D9-3A3C-654C-B639-F2C5B2E6A12F}">
      <dsp:nvSpPr>
        <dsp:cNvPr id="0" name=""/>
        <dsp:cNvSpPr/>
      </dsp:nvSpPr>
      <dsp:spPr>
        <a:xfrm>
          <a:off x="0" y="1740435"/>
          <a:ext cx="822960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Third point</a:t>
          </a:r>
        </a:p>
      </dsp:txBody>
      <dsp:txXfrm>
        <a:off x="37696" y="1778131"/>
        <a:ext cx="8154208" cy="696808"/>
      </dsp:txXfrm>
    </dsp:sp>
    <dsp:sp modelId="{37BF577E-A07D-724A-B859-74D606FD2A38}">
      <dsp:nvSpPr>
        <dsp:cNvPr id="0" name=""/>
        <dsp:cNvSpPr/>
      </dsp:nvSpPr>
      <dsp:spPr>
        <a:xfrm>
          <a:off x="0" y="2599035"/>
          <a:ext cx="822960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Fourth point</a:t>
          </a:r>
        </a:p>
      </dsp:txBody>
      <dsp:txXfrm>
        <a:off x="37696" y="2636731"/>
        <a:ext cx="8154208" cy="696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5EBB8-7798-4790-80FB-8B28B6DA1435}" type="datetimeFigureOut">
              <a:rPr lang="en-US" smtClean="0"/>
              <a:t>7/1/24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52A69-B63D-4C79-B76D-CFEB6D11B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937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DD20C-FB3F-4504-9C62-21B343FFE053}" type="datetimeFigureOut">
              <a:rPr lang="en-US" smtClean="0"/>
              <a:t>7/1/24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12B7B4-EF14-43D5-8C58-459E07C4B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81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translational paradigm and our obligation to </a:t>
            </a:r>
            <a:r>
              <a:rPr lang="en-US" dirty="0" err="1"/>
              <a:t>propogate</a:t>
            </a:r>
            <a:r>
              <a:rPr lang="en-US" dirty="0"/>
              <a:t> translation.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38D3EC8-964B-4C0B-82ED-CDEBD69FFA1A}" type="datetime1">
              <a:rPr lang="en-US" smtClean="0"/>
              <a:t>7/1/24</a:t>
            </a:fld>
            <a:endParaRPr lang="en-JM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CA0D8-6577-48B2-BA77-88519BAFBFDA}" type="slidenum">
              <a:rPr lang="en-JM" smtClean="0"/>
              <a:pPr/>
              <a:t>4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499441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2B7B4-EF14-43D5-8C58-459E07C4B9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05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2B7B4-EF14-43D5-8C58-459E07C4B9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86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2B7B4-EF14-43D5-8C58-459E07C4B9F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76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2B7B4-EF14-43D5-8C58-459E07C4B9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63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2B7B4-EF14-43D5-8C58-459E07C4B9F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72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CA0D8-6577-48B2-BA77-88519BAFBFDA}" type="slidenum">
              <a:rPr lang="en-JM" smtClean="0"/>
              <a:pPr/>
              <a:t>32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27287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" y="1504950"/>
            <a:ext cx="7924800" cy="129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 algn="ctr">
              <a:defRPr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JM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9" name="Rectangle 8"/>
          <p:cNvSpPr/>
          <p:nvPr userDrawn="1"/>
        </p:nvSpPr>
        <p:spPr>
          <a:xfrm>
            <a:off x="0" y="209550"/>
            <a:ext cx="228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09600" y="1885950"/>
            <a:ext cx="762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458200" y="1885950"/>
            <a:ext cx="762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299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rgbClr val="800000"/>
              </a:buClr>
              <a:buFont typeface="Courier New"/>
              <a:buChar char="o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B0F82-5B01-564F-987C-AA95E66F8F8F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298195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 CTSI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95275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30289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46129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157" y="1078004"/>
            <a:ext cx="4002043" cy="3244322"/>
          </a:xfrm>
          <a:prstGeom prst="rect">
            <a:avLst/>
          </a:prstGeom>
        </p:spPr>
      </p:pic>
      <p:sp>
        <p:nvSpPr>
          <p:cNvPr id="7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33400" y="1123950"/>
            <a:ext cx="2819400" cy="284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800000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533400" y="1352550"/>
            <a:ext cx="3429000" cy="533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33400" y="2190750"/>
            <a:ext cx="2819400" cy="284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800000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533400" y="2419350"/>
            <a:ext cx="3429000" cy="533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533400" y="3257550"/>
            <a:ext cx="2819400" cy="284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800000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33400" y="3486150"/>
            <a:ext cx="3429000" cy="533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4"/>
          <p:cNvSpPr>
            <a:spLocks noGrp="1"/>
          </p:cNvSpPr>
          <p:nvPr>
            <p:ph type="pic" sz="quarter" idx="28"/>
          </p:nvPr>
        </p:nvSpPr>
        <p:spPr>
          <a:xfrm>
            <a:off x="4648200" y="1276350"/>
            <a:ext cx="3657600" cy="21336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81725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0" y="1047750"/>
            <a:ext cx="9144000" cy="28194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304800" y="4019550"/>
            <a:ext cx="8534400" cy="533400"/>
          </a:xfrm>
        </p:spPr>
        <p:txBody>
          <a:bodyPr>
            <a:normAutofit/>
          </a:bodyPr>
          <a:lstStyle>
            <a:lvl1pPr>
              <a:buClr>
                <a:srgbClr val="0FCED3"/>
              </a:buClr>
              <a:buFontTx/>
              <a:buNone/>
              <a:defRPr sz="1100"/>
            </a:lvl1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896548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1123950"/>
            <a:ext cx="5181600" cy="3276600"/>
          </a:xfrm>
          <a:effectLst/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5410200" y="1123950"/>
            <a:ext cx="3429000" cy="14478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41"/>
          </p:nvPr>
        </p:nvSpPr>
        <p:spPr>
          <a:xfrm>
            <a:off x="5410200" y="2724150"/>
            <a:ext cx="3429000" cy="11430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42"/>
          </p:nvPr>
        </p:nvSpPr>
        <p:spPr>
          <a:xfrm>
            <a:off x="5410200" y="3943350"/>
            <a:ext cx="3429000" cy="4572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174426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10" name="Table Placeholder 9"/>
          <p:cNvSpPr>
            <a:spLocks noGrp="1"/>
          </p:cNvSpPr>
          <p:nvPr>
            <p:ph type="tbl" sz="quarter" idx="13"/>
          </p:nvPr>
        </p:nvSpPr>
        <p:spPr>
          <a:xfrm>
            <a:off x="533400" y="1619250"/>
            <a:ext cx="7848600" cy="2286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57200" y="1085850"/>
            <a:ext cx="8229600" cy="285750"/>
          </a:xfrm>
        </p:spPr>
        <p:txBody>
          <a:bodyPr>
            <a:noAutofit/>
          </a:bodyPr>
          <a:lstStyle>
            <a:lvl1pPr algn="l">
              <a:buNone/>
              <a:defRPr sz="1400" b="0">
                <a:latin typeface="Bebas Neue"/>
                <a:cs typeface="Bebas Neue"/>
              </a:defRPr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3400" y="4019550"/>
            <a:ext cx="7924800" cy="4572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525156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1581150"/>
            <a:ext cx="9144000" cy="1409700"/>
          </a:xfrm>
          <a:prstGeom prst="rect">
            <a:avLst/>
          </a:prstGeom>
          <a:solidFill>
            <a:srgbClr val="800000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600" dirty="0">
              <a:solidFill>
                <a:schemeClr val="tx1">
                  <a:lumMod val="95000"/>
                  <a:lumOff val="5000"/>
                </a:schemeClr>
              </a:solidFill>
              <a:latin typeface="Bebas Neue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1000" y="1657350"/>
            <a:ext cx="8153400" cy="1219200"/>
          </a:xfrm>
        </p:spPr>
        <p:txBody>
          <a:bodyPr>
            <a:normAutofit/>
          </a:bodyPr>
          <a:lstStyle>
            <a:lvl1pPr algn="l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33400" y="3028950"/>
            <a:ext cx="1676400" cy="381000"/>
          </a:xfrm>
        </p:spPr>
        <p:txBody>
          <a:bodyPr>
            <a:noAutofit/>
          </a:bodyPr>
          <a:lstStyle>
            <a:lvl1pPr algn="l">
              <a:buNone/>
              <a:defRPr sz="1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JM" dirty="0"/>
          </a:p>
        </p:txBody>
      </p:sp>
      <p:sp>
        <p:nvSpPr>
          <p:cNvPr id="18" name="Chevron 17"/>
          <p:cNvSpPr/>
          <p:nvPr userDrawn="1"/>
        </p:nvSpPr>
        <p:spPr>
          <a:xfrm flipH="1">
            <a:off x="8122955" y="4863846"/>
            <a:ext cx="82296" cy="100584"/>
          </a:xfrm>
          <a:prstGeom prst="chevron">
            <a:avLst>
              <a:gd name="adj" fmla="val 79255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chemeClr val="tx1"/>
              </a:solidFill>
            </a:endParaRPr>
          </a:p>
        </p:txBody>
      </p:sp>
      <p:sp>
        <p:nvSpPr>
          <p:cNvPr id="19" name="Chevron 18"/>
          <p:cNvSpPr/>
          <p:nvPr userDrawn="1"/>
        </p:nvSpPr>
        <p:spPr>
          <a:xfrm>
            <a:off x="8473440" y="4863846"/>
            <a:ext cx="82296" cy="100584"/>
          </a:xfrm>
          <a:prstGeom prst="chevron">
            <a:avLst>
              <a:gd name="adj" fmla="val 79255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0" y="209550"/>
            <a:ext cx="3048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2667000" y="3028950"/>
            <a:ext cx="1676400" cy="381000"/>
          </a:xfrm>
        </p:spPr>
        <p:txBody>
          <a:bodyPr>
            <a:noAutofit/>
          </a:bodyPr>
          <a:lstStyle>
            <a:lvl1pPr algn="l">
              <a:buNone/>
              <a:defRPr sz="1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800600" y="3028950"/>
            <a:ext cx="1676400" cy="381000"/>
          </a:xfrm>
        </p:spPr>
        <p:txBody>
          <a:bodyPr>
            <a:noAutofit/>
          </a:bodyPr>
          <a:lstStyle>
            <a:lvl1pPr algn="l">
              <a:buNone/>
              <a:defRPr sz="1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934200" y="3028950"/>
            <a:ext cx="1676400" cy="381000"/>
          </a:xfrm>
        </p:spPr>
        <p:txBody>
          <a:bodyPr>
            <a:noAutofit/>
          </a:bodyPr>
          <a:lstStyle>
            <a:lvl1pPr algn="l">
              <a:buNone/>
              <a:defRPr sz="1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JM" dirty="0"/>
          </a:p>
        </p:txBody>
      </p:sp>
      <p:sp>
        <p:nvSpPr>
          <p:cNvPr id="2" name="Rectangle 1"/>
          <p:cNvSpPr/>
          <p:nvPr userDrawn="1"/>
        </p:nvSpPr>
        <p:spPr>
          <a:xfrm>
            <a:off x="7696200" y="4552950"/>
            <a:ext cx="1295400" cy="590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49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85750"/>
            <a:ext cx="457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8" name="Rectangle 7"/>
          <p:cNvSpPr/>
          <p:nvPr/>
        </p:nvSpPr>
        <p:spPr>
          <a:xfrm>
            <a:off x="0" y="419100"/>
            <a:ext cx="152400" cy="40005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694551"/>
            <a:ext cx="9144000" cy="46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hlinkClick r:id="" action="ppaction://hlinkshowjump?jump=nextslide" highlightClick="1"/>
          </p:cNvPr>
          <p:cNvSpPr/>
          <p:nvPr/>
        </p:nvSpPr>
        <p:spPr>
          <a:xfrm>
            <a:off x="8382000" y="4781550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Oval 14">
            <a:hlinkClick r:id="" action="ppaction://hlinkshowjump?jump=previousslide" highlightClick="1"/>
          </p:cNvPr>
          <p:cNvSpPr/>
          <p:nvPr/>
        </p:nvSpPr>
        <p:spPr>
          <a:xfrm>
            <a:off x="8036087" y="4781550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Chevron 17"/>
          <p:cNvSpPr/>
          <p:nvPr userDrawn="1"/>
        </p:nvSpPr>
        <p:spPr>
          <a:xfrm flipH="1">
            <a:off x="8122955" y="4863846"/>
            <a:ext cx="82296" cy="100584"/>
          </a:xfrm>
          <a:prstGeom prst="chevron">
            <a:avLst>
              <a:gd name="adj" fmla="val 79255"/>
            </a:avLst>
          </a:prstGeom>
          <a:ln w="1270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chemeClr val="tx1"/>
              </a:solidFill>
            </a:endParaRPr>
          </a:p>
        </p:txBody>
      </p:sp>
      <p:sp>
        <p:nvSpPr>
          <p:cNvPr id="19" name="Chevron 18"/>
          <p:cNvSpPr/>
          <p:nvPr userDrawn="1"/>
        </p:nvSpPr>
        <p:spPr>
          <a:xfrm>
            <a:off x="8473440" y="4863846"/>
            <a:ext cx="82296" cy="100584"/>
          </a:xfrm>
          <a:prstGeom prst="chevron">
            <a:avLst>
              <a:gd name="adj" fmla="val 79255"/>
            </a:avLst>
          </a:prstGeom>
          <a:solidFill>
            <a:srgbClr val="800000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chemeClr val="tx1"/>
              </a:solidFill>
            </a:endParaRPr>
          </a:p>
        </p:txBody>
      </p:sp>
      <p:pic>
        <p:nvPicPr>
          <p:cNvPr id="5" name="Picture 4" descr="A black and red text&#10;&#10;Description automatically generated with low confidence">
            <a:extLst>
              <a:ext uri="{FF2B5EF4-FFF2-40B4-BE49-F238E27FC236}">
                <a16:creationId xmlns:a16="http://schemas.microsoft.com/office/drawing/2014/main" id="{91F08E0A-879D-947B-9397-7EAA2BA455F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45350" y="4316248"/>
            <a:ext cx="885827" cy="778203"/>
          </a:xfrm>
          <a:prstGeom prst="rect">
            <a:avLst/>
          </a:prstGeom>
        </p:spPr>
      </p:pic>
      <p:pic>
        <p:nvPicPr>
          <p:cNvPr id="4" name="Picture 3" descr="SC-CTSI-Logo_No-Acronym copy.jpg">
            <a:extLst>
              <a:ext uri="{FF2B5EF4-FFF2-40B4-BE49-F238E27FC236}">
                <a16:creationId xmlns:a16="http://schemas.microsoft.com/office/drawing/2014/main" id="{3E1991EB-146C-2588-77B6-AA4251CB9892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629150"/>
            <a:ext cx="131338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67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Char char="»"/>
        <a:defRPr sz="1400" kern="1200">
          <a:solidFill>
            <a:schemeClr val="tx1">
              <a:lumMod val="85000"/>
              <a:lumOff val="15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quator-network.org/reporting-guideline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quator-network.org/reporting-guidelines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quator-network.org/reporting-guidelines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robe-statement.org/fileadmin/Strobe/uploads/checklists/STROBE_checklist_conference_abstract_DRAFT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5.tif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hyperlink" Target="https://www.qrcode-monkey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3950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Tips for Writing </a:t>
            </a:r>
            <a:b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Research Abstract and </a:t>
            </a:r>
            <a:b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a Research Poster</a:t>
            </a:r>
            <a:b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Kim Siegmund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July 1, 2024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09950"/>
            <a:ext cx="6400800" cy="131445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Adapted slides from</a:t>
            </a:r>
          </a:p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Cecilia M. Patino-Sutton MD PhD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MeD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https://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</a:rPr>
              <a:t>profiles.sc-ctsi.org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/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</a:rPr>
              <a:t>cecilia.patinosutton</a:t>
            </a:r>
            <a:endParaRPr lang="en-US" sz="1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Picture 7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412D91E5-E527-674B-EFAC-CD2EE72D7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3105150"/>
            <a:ext cx="1214388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47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D9A21-C26D-3F46-87E8-1251A10E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F4E9F7F-C3CF-AC41-9758-581936C57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9550"/>
            <a:ext cx="4376709" cy="4909012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DF2F884-52C9-9B4B-819B-C634D7E89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39654"/>
            <a:ext cx="4094226" cy="49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06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83961-8058-174A-A1EF-62B36349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153400" cy="422672"/>
          </a:xfrm>
        </p:spPr>
        <p:txBody>
          <a:bodyPr/>
          <a:lstStyle/>
          <a:p>
            <a:r>
              <a:rPr lang="en-US" sz="2800" dirty="0"/>
              <a:t>What other types of study designs are there?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52252-D675-254C-BE9F-4EE799B53327}"/>
              </a:ext>
            </a:extLst>
          </p:cNvPr>
          <p:cNvSpPr txBox="1"/>
          <p:nvPr/>
        </p:nvSpPr>
        <p:spPr>
          <a:xfrm>
            <a:off x="533400" y="407336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The structure and information of an abstract will depend on the study design of the research.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DFDCABE-D12E-EFD7-9435-0D278102FE3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3900" y="981191"/>
          <a:ext cx="7620000" cy="297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9519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F7DB-8044-BE42-93EE-B792B033B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352550"/>
            <a:ext cx="7620000" cy="422672"/>
          </a:xfrm>
        </p:spPr>
        <p:txBody>
          <a:bodyPr/>
          <a:lstStyle/>
          <a:p>
            <a:r>
              <a:rPr lang="en-US" dirty="0"/>
              <a:t>A tool to help you write a rigorous abstract for your study.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373F4-83C9-E344-AC0C-B38A47819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2491917"/>
            <a:ext cx="7937500" cy="977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F6495-77DE-7141-BCCE-F1B59D1806EE}"/>
              </a:ext>
            </a:extLst>
          </p:cNvPr>
          <p:cNvSpPr/>
          <p:nvPr/>
        </p:nvSpPr>
        <p:spPr>
          <a:xfrm>
            <a:off x="1530350" y="4186512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https://www.equator-network.org/reporting-guidelines/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12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EC699-A8CA-784D-B767-67C68BDE8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A2DD60-D181-7842-A9B4-59FC70DA3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339" y="159544"/>
            <a:ext cx="8089323" cy="458133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80E93C-BBCA-644F-8B64-07592379AF07}"/>
              </a:ext>
            </a:extLst>
          </p:cNvPr>
          <p:cNvSpPr/>
          <p:nvPr/>
        </p:nvSpPr>
        <p:spPr>
          <a:xfrm>
            <a:off x="2257372" y="4866501"/>
            <a:ext cx="447013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https://www.equator-network.org/reporting-guidelines/</a:t>
            </a:r>
            <a:endParaRPr lang="en-US" sz="135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C9557C-B39D-534A-B1A2-5AE93D1236FA}"/>
              </a:ext>
            </a:extLst>
          </p:cNvPr>
          <p:cNvSpPr/>
          <p:nvPr/>
        </p:nvSpPr>
        <p:spPr>
          <a:xfrm>
            <a:off x="2257372" y="852854"/>
            <a:ext cx="714428" cy="33410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98D46B9-C426-A449-9E2F-298AD15BB377}"/>
              </a:ext>
            </a:extLst>
          </p:cNvPr>
          <p:cNvSpPr/>
          <p:nvPr/>
        </p:nvSpPr>
        <p:spPr>
          <a:xfrm>
            <a:off x="296540" y="3103685"/>
            <a:ext cx="461597" cy="2286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0264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9D8E7-267C-034D-A1E3-A04F346E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reporting guideline?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9C25E23-606D-E446-B837-E38BB4BAD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18" y="1123950"/>
            <a:ext cx="3180982" cy="38559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242DE9-912A-E24C-8410-F1E46BD2C45A}"/>
              </a:ext>
            </a:extLst>
          </p:cNvPr>
          <p:cNvSpPr txBox="1"/>
          <p:nvPr/>
        </p:nvSpPr>
        <p:spPr>
          <a:xfrm>
            <a:off x="4724400" y="2114550"/>
            <a:ext cx="411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a tool that guides researcher, when writing scientific papers, on the items that should be included in each sections of the paper, including the ABSTRACT!!!</a:t>
            </a:r>
          </a:p>
          <a:p>
            <a:endParaRPr lang="en-US" dirty="0"/>
          </a:p>
          <a:p>
            <a:r>
              <a:rPr lang="en-US" dirty="0"/>
              <a:t>The items of a reporting guideline will depend on the study design of the study. </a:t>
            </a:r>
          </a:p>
        </p:txBody>
      </p:sp>
      <p:pic>
        <p:nvPicPr>
          <p:cNvPr id="3" name="Picture 2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A89073CE-8113-3456-C5EE-0CDAAE56E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606" y="203597"/>
            <a:ext cx="1214388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3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EC699-A8CA-784D-B767-67C68BDE8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A2DD60-D181-7842-A9B4-59FC70DA3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339" y="159544"/>
            <a:ext cx="8089323" cy="458133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80E93C-BBCA-644F-8B64-07592379AF07}"/>
              </a:ext>
            </a:extLst>
          </p:cNvPr>
          <p:cNvSpPr/>
          <p:nvPr/>
        </p:nvSpPr>
        <p:spPr>
          <a:xfrm>
            <a:off x="2257372" y="4866501"/>
            <a:ext cx="447013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https://www.equator-network.org/reporting-guidelines/</a:t>
            </a:r>
            <a:endParaRPr lang="en-US" sz="135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C9557C-B39D-534A-B1A2-5AE93D1236FA}"/>
              </a:ext>
            </a:extLst>
          </p:cNvPr>
          <p:cNvSpPr/>
          <p:nvPr/>
        </p:nvSpPr>
        <p:spPr>
          <a:xfrm>
            <a:off x="2257372" y="852854"/>
            <a:ext cx="714428" cy="33410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98D46B9-C426-A449-9E2F-298AD15BB377}"/>
              </a:ext>
            </a:extLst>
          </p:cNvPr>
          <p:cNvSpPr/>
          <p:nvPr/>
        </p:nvSpPr>
        <p:spPr>
          <a:xfrm>
            <a:off x="296540" y="3103685"/>
            <a:ext cx="461597" cy="2286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288826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710930-DD94-3847-90B6-86F60CE46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6588" y="559909"/>
            <a:ext cx="6660573" cy="4354991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2B0A0C5-734E-3C4F-8037-07F2C613B71C}"/>
              </a:ext>
            </a:extLst>
          </p:cNvPr>
          <p:cNvSpPr/>
          <p:nvPr/>
        </p:nvSpPr>
        <p:spPr>
          <a:xfrm>
            <a:off x="1817757" y="1459523"/>
            <a:ext cx="1092496" cy="43082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C0B646E9-DF8A-1346-894C-A27673B1EC2D}"/>
              </a:ext>
            </a:extLst>
          </p:cNvPr>
          <p:cNvSpPr/>
          <p:nvPr/>
        </p:nvSpPr>
        <p:spPr>
          <a:xfrm rot="16200000">
            <a:off x="-336573" y="3449482"/>
            <a:ext cx="2113588" cy="483578"/>
          </a:xfrm>
          <a:prstGeom prst="downArrow">
            <a:avLst>
              <a:gd name="adj1" fmla="val 50000"/>
              <a:gd name="adj2" fmla="val 5691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25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531C4-8F5A-60D4-A0EF-CE6F4FD7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Association of Exercise With Mortality in Adult Survivors of Childhood Cancer</a:t>
            </a:r>
          </a:p>
        </p:txBody>
      </p:sp>
      <p:pic>
        <p:nvPicPr>
          <p:cNvPr id="5" name="Content Placeholder 4" descr="A picture containing pattern, square, pixel, design&#10;&#10;Description automatically generated">
            <a:extLst>
              <a:ext uri="{FF2B5EF4-FFF2-40B4-BE49-F238E27FC236}">
                <a16:creationId xmlns:a16="http://schemas.microsoft.com/office/drawing/2014/main" id="{1B174917-E503-3764-B61A-E8B6E0A2C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962" y="1311275"/>
            <a:ext cx="3394075" cy="3394075"/>
          </a:xfrm>
        </p:spPr>
      </p:pic>
    </p:spTree>
    <p:extLst>
      <p:ext uri="{BB962C8B-B14F-4D97-AF65-F5344CB8AC3E}">
        <p14:creationId xmlns:p14="http://schemas.microsoft.com/office/powerpoint/2010/main" val="1123447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E44B93-CB28-1445-BB44-EFFE1085D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614" y="147295"/>
            <a:ext cx="4218709" cy="496549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7D0C23-6A83-CD4B-BC2A-E759C63CF1BB}"/>
              </a:ext>
            </a:extLst>
          </p:cNvPr>
          <p:cNvSpPr txBox="1"/>
          <p:nvPr/>
        </p:nvSpPr>
        <p:spPr>
          <a:xfrm>
            <a:off x="1752600" y="4881961"/>
            <a:ext cx="22572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/>
              </a:rPr>
              <a:t>Link to reporting guideline</a:t>
            </a:r>
            <a:endParaRPr lang="en-US" sz="900" dirty="0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21E41259-58CD-5E46-8C64-C89805861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833" y="147295"/>
            <a:ext cx="3754235" cy="496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58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48A9-4746-924C-9DB7-FBF6682A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Abstract: Summary and Lessons Learned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C842A0-EA04-9941-95A9-040F5C758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98" y="1310878"/>
            <a:ext cx="8229600" cy="3394472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+mj-lt"/>
              </a:rPr>
              <a:t>Specific section that you need to write, and format according to the study design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+mj-lt"/>
              </a:rPr>
              <a:t>There are very useful online resources that can guide you (EQUATOR network)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+mj-lt"/>
              </a:rPr>
              <a:t>Title should ALWAYS! include the study design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+mj-lt"/>
              </a:rPr>
              <a:t>Abstracts should catch your audience’s attention! 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+mj-lt"/>
              </a:rPr>
              <a:t>Using reporting guidelines makes the process of writing more efficient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88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337F-8567-3941-9AA0-8D531EDB9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C471E-8652-7C4C-94A6-97219A50C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/>
              <a:t>Introduce SC CTSI and why I am interested in you!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Introduce you to some useful resources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Writing a scientific abstract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Developing a scientific poster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Go over practical recommendations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Discuss roadblocks to creating research abstracts and posters</a:t>
            </a:r>
          </a:p>
        </p:txBody>
      </p:sp>
    </p:spTree>
    <p:extLst>
      <p:ext uri="{BB962C8B-B14F-4D97-AF65-F5344CB8AC3E}">
        <p14:creationId xmlns:p14="http://schemas.microsoft.com/office/powerpoint/2010/main" val="738956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0D998-BF6B-CD4C-AD0B-576CDACDA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Have you ever created and presented a Research Poster?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210EE-DC89-2644-996E-98F0B7462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080" y="2222072"/>
            <a:ext cx="7886700" cy="6881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300" dirty="0"/>
              <a:t>What strategy did you use?</a:t>
            </a:r>
          </a:p>
        </p:txBody>
      </p:sp>
    </p:spTree>
    <p:extLst>
      <p:ext uri="{BB962C8B-B14F-4D97-AF65-F5344CB8AC3E}">
        <p14:creationId xmlns:p14="http://schemas.microsoft.com/office/powerpoint/2010/main" val="262988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3C480-5043-774C-83F2-787E9A61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 Presentation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6D676-37FE-AF47-8374-4B5DD85DB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Goals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Develop skills 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/>
              <a:t>Data management and exploration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/>
              <a:t>Develop and implement a data analysis plan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/>
              <a:t>Summarize the research results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/>
              <a:t>Interpret the research results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/>
              <a:t>Teamwork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Poster development and presentation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/>
              <a:t>Summarize the setup of the study from which the dataset came from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/>
              <a:t>Describe the methods used in analyzing the data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/>
              <a:t>Describe the main findings from the analysis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/>
              <a:t>Describe the conclusions drawn from the main findings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164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2A3CF-6B61-B144-89FB-D366DBE17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19DAF-33D6-10FE-FC8D-C06427CC7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Prepare a poster summarizing your goals, methods, and main findings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1800" dirty="0">
                <a:ea typeface="Times New Roman" panose="02020603050405020304" pitchFamily="18" charset="0"/>
              </a:rPr>
              <a:t>Prepare a 4-minute group presentation summarizing your poster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en-US" sz="1800" dirty="0"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1800" dirty="0">
                <a:ea typeface="Times New Roman" panose="02020603050405020304" pitchFamily="18" charset="0"/>
              </a:rPr>
              <a:t>Record the group presentation on Monday of the final week of the program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en-US" sz="1800" dirty="0"/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1800" dirty="0"/>
              <a:t>Present at a poster presentation on the last day of the summer program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Arial" panose="020B0604020202020204" pitchFamily="34" charset="0"/>
              <a:ea typeface="CMR1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961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096F5-E949-0B42-ABCC-D65F7578C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077200" cy="422672"/>
          </a:xfrm>
        </p:spPr>
        <p:txBody>
          <a:bodyPr/>
          <a:lstStyle/>
          <a:p>
            <a:r>
              <a:rPr lang="en-US" sz="3200" dirty="0"/>
              <a:t>LA </a:t>
            </a:r>
            <a:r>
              <a:rPr lang="en-US" sz="3200" dirty="0" err="1"/>
              <a:t>BeST</a:t>
            </a:r>
            <a:r>
              <a:rPr lang="en-US" sz="3200" dirty="0"/>
              <a:t> Poster Presentation Guidelines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A7DED-4EE2-5BCD-C8A2-9F0E6E8A7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group will produce one poster, on which all group members are expected to contribute.  Your poster should include: </a:t>
            </a:r>
            <a:endParaRPr lang="en-US" sz="18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descriptive title and a listing of all members of each group along with affiliations - in alphabetical order</a:t>
            </a:r>
            <a:endParaRPr lang="en-US" sz="18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summary of the overall setup, methods, data description, main findings, and conclusions from each group project</a:t>
            </a:r>
            <a:endParaRPr lang="en-US" sz="18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Acknowledgements of funding sources, and individuals/groups that have helped with the conduct of the project and/or preparation of the poster</a:t>
            </a:r>
            <a:endParaRPr lang="en-US" sz="18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pPr marL="0" indent="0">
              <a:buNone/>
            </a:pPr>
            <a:endParaRPr lang="en-US" sz="1800" b="1" i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Poster dimensions: </a:t>
            </a:r>
            <a:b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Poster boards are </a:t>
            </a:r>
            <a:r>
              <a:rPr lang="en-US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landscape format (short and wide)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Poster dimensions are (24 inches height x 36 inches width)</a:t>
            </a:r>
            <a:r>
              <a:rPr lang="en-US" dirty="0">
                <a:effectLst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18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6705C-75F8-BA46-B12F-1D1A8285D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General Poster Rules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68C9978-B654-35E9-676A-E3D6012AD7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02870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00C9E9BB-2E1B-4388-1903-F883BE2B60F7}"/>
              </a:ext>
            </a:extLst>
          </p:cNvPr>
          <p:cNvGrpSpPr/>
          <p:nvPr/>
        </p:nvGrpSpPr>
        <p:grpSpPr>
          <a:xfrm>
            <a:off x="2133600" y="2343150"/>
            <a:ext cx="6796461" cy="2671926"/>
            <a:chOff x="2133600" y="2343150"/>
            <a:chExt cx="6796461" cy="267192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9DA9194-748E-1453-5D07-A2B161FB2A16}"/>
                </a:ext>
              </a:extLst>
            </p:cNvPr>
            <p:cNvGrpSpPr/>
            <p:nvPr/>
          </p:nvGrpSpPr>
          <p:grpSpPr>
            <a:xfrm>
              <a:off x="2362200" y="2343150"/>
              <a:ext cx="6567861" cy="2671926"/>
              <a:chOff x="2271339" y="2190750"/>
              <a:chExt cx="6567861" cy="2671926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DE44E2E-BFB0-284B-BCA0-BB554F64E3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34200" y="2190750"/>
                <a:ext cx="1905000" cy="2362200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F7ACF6E-C9CE-2B46-8F87-D6B9C3AEE944}"/>
                  </a:ext>
                </a:extLst>
              </p:cNvPr>
              <p:cNvSpPr/>
              <p:nvPr/>
            </p:nvSpPr>
            <p:spPr>
              <a:xfrm>
                <a:off x="2271339" y="4493344"/>
                <a:ext cx="38393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https://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www.qr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-code-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generator.com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93075E-B102-8384-6C99-31E6D5EA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39000" y="2560074"/>
              <a:ext cx="1447800" cy="14478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1694C3-D9D9-D33C-278F-7F25E7571DD7}"/>
                </a:ext>
              </a:extLst>
            </p:cNvPr>
            <p:cNvSpPr txBox="1"/>
            <p:nvPr/>
          </p:nvSpPr>
          <p:spPr>
            <a:xfrm>
              <a:off x="2133600" y="4336018"/>
              <a:ext cx="44650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  <a:hlinkClick r:id="rId9"/>
                </a:rPr>
                <a:t>https://www.qrcode-monkey.com/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335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0D6F-F4DC-A24C-9DF3-0AA92628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 Layout</a:t>
            </a:r>
          </a:p>
        </p:txBody>
      </p:sp>
      <p:pic>
        <p:nvPicPr>
          <p:cNvPr id="8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5ABF49F-DF07-1E43-AB38-54E434346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971550"/>
            <a:ext cx="7391400" cy="3981450"/>
          </a:xfr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493BEC1-1C50-EF48-8A78-95CB07DA7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784708"/>
            <a:ext cx="1219200" cy="3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66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1C027-69B6-2B45-B709-6A29EE0B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93AD1D-2F17-3B49-A054-E8268E5D2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97" y="878558"/>
            <a:ext cx="4372303" cy="3753910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BE545C6-888D-6C45-9CDB-31A4927B3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4632468"/>
            <a:ext cx="1600200" cy="441765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C92892D-0BED-314E-BE4C-DBC078185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71550"/>
            <a:ext cx="4267199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42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1C027-69B6-2B45-B709-6A29EE0B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LAsBeST@USC</a:t>
            </a:r>
            <a:r>
              <a:rPr lang="en-US" dirty="0"/>
              <a:t> Instructions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93AD1D-2F17-3B49-A054-E8268E5D2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97" y="878558"/>
            <a:ext cx="4372303" cy="375391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5700CE-74AC-B641-B9D9-A5BF1AF2E427}"/>
              </a:ext>
            </a:extLst>
          </p:cNvPr>
          <p:cNvSpPr txBox="1"/>
          <p:nvPr/>
        </p:nvSpPr>
        <p:spPr>
          <a:xfrm>
            <a:off x="4876800" y="977802"/>
            <a:ext cx="4122683" cy="41319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Prepare poster summarizing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Goals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Methods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Main findings</a:t>
            </a:r>
          </a:p>
          <a:p>
            <a:pPr lvl="1"/>
            <a:endParaRPr lang="en-US" sz="1050" dirty="0"/>
          </a:p>
          <a:p>
            <a:r>
              <a:rPr lang="en-US" dirty="0"/>
              <a:t>Things to include: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Describe the data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summary statistics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visualization techniques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Fit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Summarize finding using tabular and/or graphical displays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Provide interpretation of main findings and final models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046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711A5-426D-8B44-B8AB-5526A9CC8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153400" cy="422672"/>
          </a:xfrm>
        </p:spPr>
        <p:txBody>
          <a:bodyPr/>
          <a:lstStyle/>
          <a:p>
            <a:r>
              <a:rPr lang="en-US" dirty="0"/>
              <a:t>Each Project has a QR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0A6C1-572E-A59F-6398-2B6E8AF6A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47750"/>
            <a:ext cx="8229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0" i="0" dirty="0">
              <a:solidFill>
                <a:srgbClr val="202124"/>
              </a:solidFill>
              <a:effectLst/>
              <a:highlight>
                <a:srgbClr val="F8F9FA"/>
              </a:highlight>
              <a:latin typeface="Roboto" panose="02000000000000000000" pitchFamily="2" charset="0"/>
            </a:endParaRPr>
          </a:p>
          <a:p>
            <a:r>
              <a:rPr lang="en-US" sz="2000" dirty="0">
                <a:solidFill>
                  <a:srgbClr val="202124"/>
                </a:solidFill>
                <a:highlight>
                  <a:srgbClr val="F8F9FA"/>
                </a:highlight>
                <a:latin typeface="Roboto" panose="02000000000000000000" pitchFamily="2" charset="0"/>
              </a:rPr>
              <a:t>Group 1:</a:t>
            </a:r>
            <a:r>
              <a:rPr lang="en-US" sz="2000" b="0" i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Environmental Health and the HELIX Project </a:t>
            </a:r>
          </a:p>
          <a:p>
            <a:pPr marL="0" indent="0">
              <a:buNone/>
            </a:pPr>
            <a:endParaRPr lang="en-US" sz="2000" dirty="0">
              <a:solidFill>
                <a:srgbClr val="202124"/>
              </a:solidFill>
              <a:highlight>
                <a:srgbClr val="F8F9FA"/>
              </a:highlight>
              <a:latin typeface="Roboto" panose="02000000000000000000" pitchFamily="2" charset="0"/>
            </a:endParaRPr>
          </a:p>
          <a:p>
            <a:r>
              <a:rPr lang="en-US" sz="2000" dirty="0">
                <a:solidFill>
                  <a:srgbClr val="202124"/>
                </a:solidFill>
                <a:highlight>
                  <a:srgbClr val="F8F9FA"/>
                </a:highlight>
                <a:latin typeface="Roboto" panose="02000000000000000000" pitchFamily="2" charset="0"/>
              </a:rPr>
              <a:t>Group 2: </a:t>
            </a:r>
            <a:r>
              <a:rPr lang="en-US" sz="2000" b="0" i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Benefits and disparities in the transition to EVs in California</a:t>
            </a:r>
          </a:p>
          <a:p>
            <a:endParaRPr lang="en-US" sz="2000" dirty="0"/>
          </a:p>
          <a:p>
            <a:r>
              <a:rPr lang="en-US" sz="2000" dirty="0"/>
              <a:t>Group 3: </a:t>
            </a:r>
            <a:r>
              <a:rPr lang="en-US" sz="2000" b="0" i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Single cell analysis of renal carcinoma</a:t>
            </a:r>
          </a:p>
          <a:p>
            <a:endParaRPr lang="en-US" sz="2000" b="0" i="0" dirty="0">
              <a:solidFill>
                <a:srgbClr val="202124"/>
              </a:solidFill>
              <a:effectLst/>
              <a:highlight>
                <a:srgbClr val="F8F9FA"/>
              </a:highlight>
              <a:latin typeface="Roboto" panose="02000000000000000000" pitchFamily="2" charset="0"/>
            </a:endParaRPr>
          </a:p>
          <a:p>
            <a:r>
              <a:rPr lang="en-US" sz="2000" dirty="0">
                <a:solidFill>
                  <a:srgbClr val="202124"/>
                </a:solidFill>
                <a:highlight>
                  <a:srgbClr val="F8F9FA"/>
                </a:highlight>
                <a:latin typeface="Roboto" panose="02000000000000000000" pitchFamily="2" charset="0"/>
              </a:rPr>
              <a:t>Group 4: </a:t>
            </a:r>
            <a:r>
              <a:rPr lang="en-US" sz="2000" b="0" i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Genetic Analysis of Disease in Diverse Individuals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86848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58FCB-A8AD-59F5-16A2-CAE9E55F4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have access to a template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EBD5C3-FB34-E434-E4AC-8533D35A8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83" y="1028701"/>
            <a:ext cx="5373035" cy="3394472"/>
          </a:xfrm>
        </p:spPr>
      </p:pic>
    </p:spTree>
    <p:extLst>
      <p:ext uri="{BB962C8B-B14F-4D97-AF65-F5344CB8AC3E}">
        <p14:creationId xmlns:p14="http://schemas.microsoft.com/office/powerpoint/2010/main" val="3416201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56CCF64B-4405-3F40-6B44-D498E54DB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14"/>
            <a:ext cx="8462269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71EB24-3AAA-15B5-A8C2-214909F74D32}"/>
              </a:ext>
            </a:extLst>
          </p:cNvPr>
          <p:cNvSpPr/>
          <p:nvPr/>
        </p:nvSpPr>
        <p:spPr>
          <a:xfrm>
            <a:off x="0" y="4171950"/>
            <a:ext cx="533400" cy="9925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031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BDA5B-16A1-E536-E69C-380093089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001000" cy="422672"/>
          </a:xfrm>
        </p:spPr>
        <p:txBody>
          <a:bodyPr/>
          <a:lstStyle/>
          <a:p>
            <a:r>
              <a:rPr lang="en-US" dirty="0"/>
              <a:t>You are invited to get creative</a:t>
            </a:r>
          </a:p>
        </p:txBody>
      </p:sp>
      <p:pic>
        <p:nvPicPr>
          <p:cNvPr id="5" name="Content Placeholder 4" descr="A green and white page with white text&#10;&#10;Description automatically generated">
            <a:extLst>
              <a:ext uri="{FF2B5EF4-FFF2-40B4-BE49-F238E27FC236}">
                <a16:creationId xmlns:a16="http://schemas.microsoft.com/office/drawing/2014/main" id="{769522FA-A773-E85A-0891-2ACA19B6D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28700"/>
            <a:ext cx="6109282" cy="4114800"/>
          </a:xfr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BA008F-5973-A51E-99B5-848D223592CF}"/>
              </a:ext>
            </a:extLst>
          </p:cNvPr>
          <p:cNvSpPr txBox="1"/>
          <p:nvPr/>
        </p:nvSpPr>
        <p:spPr>
          <a:xfrm>
            <a:off x="6553200" y="2036639"/>
            <a:ext cx="2380780" cy="101566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But keep the </a:t>
            </a: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logos and </a:t>
            </a: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2005326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4F731-BC82-C04D-B557-9350322B0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the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35D61-70F1-D248-89C1-0EA13D4EC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Decide what section each of you will present, but make sure you know all the sections</a:t>
            </a:r>
          </a:p>
          <a:p>
            <a:pPr>
              <a:buFont typeface="+mj-lt"/>
              <a:buAutoNum type="arabicPeriod"/>
            </a:pPr>
            <a:r>
              <a:rPr lang="en-US" dirty="0"/>
              <a:t>Write out what each one will say, every single word!</a:t>
            </a:r>
          </a:p>
          <a:p>
            <a:pPr>
              <a:buFont typeface="+mj-lt"/>
              <a:buAutoNum type="arabicPeriod"/>
            </a:pPr>
            <a:r>
              <a:rPr lang="en-US" dirty="0"/>
              <a:t>Practice presenting your section, many times</a:t>
            </a:r>
          </a:p>
          <a:p>
            <a:pPr>
              <a:buFont typeface="+mj-lt"/>
              <a:buAutoNum type="arabicPeriod"/>
            </a:pPr>
            <a:r>
              <a:rPr lang="en-US" dirty="0"/>
              <a:t>Use PowerPoint capabilities to practice</a:t>
            </a:r>
          </a:p>
          <a:p>
            <a:pPr>
              <a:buFont typeface="+mj-lt"/>
              <a:buAutoNum type="arabicPeriod"/>
            </a:pPr>
            <a:r>
              <a:rPr lang="en-US" dirty="0"/>
              <a:t>Record your presentation so you can evaluate identify what sections to work on.</a:t>
            </a:r>
          </a:p>
          <a:p>
            <a:pPr marL="457200" lvl="1" indent="0">
              <a:buNone/>
            </a:pPr>
            <a:r>
              <a:rPr lang="en-US" dirty="0"/>
              <a:t>e.g., Write out what each one will say using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559D38-5589-8149-8E02-419E4307D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05150"/>
            <a:ext cx="4724400" cy="524394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E400DD3-67DF-A341-9230-E9D50AC5E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993" y="2444757"/>
            <a:ext cx="3471724" cy="196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70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6705C-75F8-BA46-B12F-1D1A8285D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422672"/>
          </a:xfr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General Presentation Principles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37C82A0-6888-F74E-908E-FD08AA171D79}"/>
              </a:ext>
            </a:extLst>
          </p:cNvPr>
          <p:cNvSpPr/>
          <p:nvPr/>
        </p:nvSpPr>
        <p:spPr>
          <a:xfrm>
            <a:off x="1972628" y="1029133"/>
            <a:ext cx="5472684" cy="547885"/>
          </a:xfrm>
          <a:custGeom>
            <a:avLst/>
            <a:gdLst>
              <a:gd name="connsiteX0" fmla="*/ 0 w 5472684"/>
              <a:gd name="connsiteY0" fmla="*/ 0 h 547883"/>
              <a:gd name="connsiteX1" fmla="*/ 5198743 w 5472684"/>
              <a:gd name="connsiteY1" fmla="*/ 0 h 547883"/>
              <a:gd name="connsiteX2" fmla="*/ 5472684 w 5472684"/>
              <a:gd name="connsiteY2" fmla="*/ 273942 h 547883"/>
              <a:gd name="connsiteX3" fmla="*/ 5198743 w 5472684"/>
              <a:gd name="connsiteY3" fmla="*/ 547883 h 547883"/>
              <a:gd name="connsiteX4" fmla="*/ 0 w 5472684"/>
              <a:gd name="connsiteY4" fmla="*/ 547883 h 547883"/>
              <a:gd name="connsiteX5" fmla="*/ 0 w 5472684"/>
              <a:gd name="connsiteY5" fmla="*/ 0 h 54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684" h="547883">
                <a:moveTo>
                  <a:pt x="5472684" y="547882"/>
                </a:moveTo>
                <a:lnTo>
                  <a:pt x="273941" y="547882"/>
                </a:lnTo>
                <a:lnTo>
                  <a:pt x="0" y="273941"/>
                </a:lnTo>
                <a:lnTo>
                  <a:pt x="273941" y="1"/>
                </a:lnTo>
                <a:lnTo>
                  <a:pt x="5472684" y="1"/>
                </a:lnTo>
                <a:lnTo>
                  <a:pt x="5472684" y="547882"/>
                </a:lnTo>
                <a:close/>
              </a:path>
            </a:pathLst>
          </a:custGeom>
          <a:gradFill rotWithShape="0">
            <a:gsLst>
              <a:gs pos="0">
                <a:schemeClr val="accent2">
                  <a:lumMod val="50000"/>
                </a:schemeClr>
              </a:gs>
              <a:gs pos="80000">
                <a:schemeClr val="accent2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2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8572" tIns="91441" rIns="170688" bIns="91441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 dirty="0">
                <a:latin typeface="+mj-lt"/>
              </a:rPr>
              <a:t>Communicate, Advertise, Discuss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0E43DD-410C-D04C-85D1-5558429C20C4}"/>
              </a:ext>
            </a:extLst>
          </p:cNvPr>
          <p:cNvSpPr/>
          <p:nvPr/>
        </p:nvSpPr>
        <p:spPr>
          <a:xfrm>
            <a:off x="1469844" y="1038691"/>
            <a:ext cx="547883" cy="547883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67A58F6-F47D-C049-9A41-97FE50D51131}"/>
              </a:ext>
            </a:extLst>
          </p:cNvPr>
          <p:cNvSpPr/>
          <p:nvPr/>
        </p:nvSpPr>
        <p:spPr>
          <a:xfrm>
            <a:off x="1972628" y="1740563"/>
            <a:ext cx="5472684" cy="547885"/>
          </a:xfrm>
          <a:custGeom>
            <a:avLst/>
            <a:gdLst>
              <a:gd name="connsiteX0" fmla="*/ 0 w 5472684"/>
              <a:gd name="connsiteY0" fmla="*/ 0 h 547883"/>
              <a:gd name="connsiteX1" fmla="*/ 5198743 w 5472684"/>
              <a:gd name="connsiteY1" fmla="*/ 0 h 547883"/>
              <a:gd name="connsiteX2" fmla="*/ 5472684 w 5472684"/>
              <a:gd name="connsiteY2" fmla="*/ 273942 h 547883"/>
              <a:gd name="connsiteX3" fmla="*/ 5198743 w 5472684"/>
              <a:gd name="connsiteY3" fmla="*/ 547883 h 547883"/>
              <a:gd name="connsiteX4" fmla="*/ 0 w 5472684"/>
              <a:gd name="connsiteY4" fmla="*/ 547883 h 547883"/>
              <a:gd name="connsiteX5" fmla="*/ 0 w 5472684"/>
              <a:gd name="connsiteY5" fmla="*/ 0 h 54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684" h="547883">
                <a:moveTo>
                  <a:pt x="5472684" y="547882"/>
                </a:moveTo>
                <a:lnTo>
                  <a:pt x="273941" y="547882"/>
                </a:lnTo>
                <a:lnTo>
                  <a:pt x="0" y="273941"/>
                </a:lnTo>
                <a:lnTo>
                  <a:pt x="273941" y="1"/>
                </a:lnTo>
                <a:lnTo>
                  <a:pt x="5472684" y="1"/>
                </a:lnTo>
                <a:lnTo>
                  <a:pt x="5472684" y="547882"/>
                </a:lnTo>
                <a:close/>
              </a:path>
            </a:pathLst>
          </a:custGeom>
          <a:gradFill rotWithShape="0">
            <a:gsLst>
              <a:gs pos="0">
                <a:schemeClr val="accent2">
                  <a:lumMod val="50000"/>
                </a:schemeClr>
              </a:gs>
              <a:gs pos="80000">
                <a:schemeClr val="accent2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2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8572" tIns="91441" rIns="170688" bIns="91441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 dirty="0">
                <a:latin typeface="+mj-lt"/>
              </a:rPr>
              <a:t>Clear Research Question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A92CCE-087A-FD4F-BBCA-91DB185F23EA}"/>
              </a:ext>
            </a:extLst>
          </p:cNvPr>
          <p:cNvSpPr/>
          <p:nvPr/>
        </p:nvSpPr>
        <p:spPr>
          <a:xfrm>
            <a:off x="1445286" y="1731006"/>
            <a:ext cx="547883" cy="547883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94FD74-3330-2C4C-A4E3-C373A3A6B7E6}"/>
              </a:ext>
            </a:extLst>
          </p:cNvPr>
          <p:cNvSpPr/>
          <p:nvPr/>
        </p:nvSpPr>
        <p:spPr>
          <a:xfrm>
            <a:off x="1972628" y="2451994"/>
            <a:ext cx="5472684" cy="547885"/>
          </a:xfrm>
          <a:custGeom>
            <a:avLst/>
            <a:gdLst>
              <a:gd name="connsiteX0" fmla="*/ 0 w 5472684"/>
              <a:gd name="connsiteY0" fmla="*/ 0 h 547883"/>
              <a:gd name="connsiteX1" fmla="*/ 5198743 w 5472684"/>
              <a:gd name="connsiteY1" fmla="*/ 0 h 547883"/>
              <a:gd name="connsiteX2" fmla="*/ 5472684 w 5472684"/>
              <a:gd name="connsiteY2" fmla="*/ 273942 h 547883"/>
              <a:gd name="connsiteX3" fmla="*/ 5198743 w 5472684"/>
              <a:gd name="connsiteY3" fmla="*/ 547883 h 547883"/>
              <a:gd name="connsiteX4" fmla="*/ 0 w 5472684"/>
              <a:gd name="connsiteY4" fmla="*/ 547883 h 547883"/>
              <a:gd name="connsiteX5" fmla="*/ 0 w 5472684"/>
              <a:gd name="connsiteY5" fmla="*/ 0 h 54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684" h="547883">
                <a:moveTo>
                  <a:pt x="5472684" y="547882"/>
                </a:moveTo>
                <a:lnTo>
                  <a:pt x="273941" y="547882"/>
                </a:lnTo>
                <a:lnTo>
                  <a:pt x="0" y="273941"/>
                </a:lnTo>
                <a:lnTo>
                  <a:pt x="273941" y="1"/>
                </a:lnTo>
                <a:lnTo>
                  <a:pt x="5472684" y="1"/>
                </a:lnTo>
                <a:lnTo>
                  <a:pt x="5472684" y="547882"/>
                </a:lnTo>
                <a:close/>
              </a:path>
            </a:pathLst>
          </a:custGeom>
          <a:gradFill rotWithShape="0">
            <a:gsLst>
              <a:gs pos="0">
                <a:schemeClr val="accent2">
                  <a:lumMod val="50000"/>
                </a:schemeClr>
              </a:gs>
              <a:gs pos="80000">
                <a:schemeClr val="accent2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2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8572" tIns="91441" rIns="170688" bIns="9144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 dirty="0">
                <a:latin typeface="+mj-lt"/>
              </a:rPr>
              <a:t>Two Main Points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A3EF06-A0F0-0B49-A724-2CD535307B53}"/>
              </a:ext>
            </a:extLst>
          </p:cNvPr>
          <p:cNvSpPr/>
          <p:nvPr/>
        </p:nvSpPr>
        <p:spPr>
          <a:xfrm>
            <a:off x="1524000" y="2442437"/>
            <a:ext cx="547883" cy="547883"/>
          </a:xfrm>
          <a:prstGeom prst="ellipse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 t="-5000" b="-500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AB638486-AD25-EC4F-9081-5B360E5E6018}"/>
              </a:ext>
            </a:extLst>
          </p:cNvPr>
          <p:cNvSpPr/>
          <p:nvPr/>
        </p:nvSpPr>
        <p:spPr>
          <a:xfrm>
            <a:off x="1972628" y="3163424"/>
            <a:ext cx="5472684" cy="547884"/>
          </a:xfrm>
          <a:custGeom>
            <a:avLst/>
            <a:gdLst>
              <a:gd name="connsiteX0" fmla="*/ 0 w 5472684"/>
              <a:gd name="connsiteY0" fmla="*/ 0 h 547883"/>
              <a:gd name="connsiteX1" fmla="*/ 5198743 w 5472684"/>
              <a:gd name="connsiteY1" fmla="*/ 0 h 547883"/>
              <a:gd name="connsiteX2" fmla="*/ 5472684 w 5472684"/>
              <a:gd name="connsiteY2" fmla="*/ 273942 h 547883"/>
              <a:gd name="connsiteX3" fmla="*/ 5198743 w 5472684"/>
              <a:gd name="connsiteY3" fmla="*/ 547883 h 547883"/>
              <a:gd name="connsiteX4" fmla="*/ 0 w 5472684"/>
              <a:gd name="connsiteY4" fmla="*/ 547883 h 547883"/>
              <a:gd name="connsiteX5" fmla="*/ 0 w 5472684"/>
              <a:gd name="connsiteY5" fmla="*/ 0 h 54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684" h="547883">
                <a:moveTo>
                  <a:pt x="5472684" y="547882"/>
                </a:moveTo>
                <a:lnTo>
                  <a:pt x="273941" y="547882"/>
                </a:lnTo>
                <a:lnTo>
                  <a:pt x="0" y="273941"/>
                </a:lnTo>
                <a:lnTo>
                  <a:pt x="273941" y="1"/>
                </a:lnTo>
                <a:lnTo>
                  <a:pt x="5472684" y="1"/>
                </a:lnTo>
                <a:lnTo>
                  <a:pt x="5472684" y="547882"/>
                </a:lnTo>
                <a:close/>
              </a:path>
            </a:pathLst>
          </a:custGeom>
          <a:gradFill rotWithShape="0">
            <a:gsLst>
              <a:gs pos="0">
                <a:schemeClr val="accent2">
                  <a:lumMod val="50000"/>
                </a:schemeClr>
              </a:gs>
              <a:gs pos="80000">
                <a:schemeClr val="accent2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2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8572" tIns="91441" rIns="170688" bIns="9144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 dirty="0">
                <a:latin typeface="+mj-lt"/>
              </a:rPr>
              <a:t>Visually appealing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0C3009-D816-204E-BF44-C46CC5365832}"/>
              </a:ext>
            </a:extLst>
          </p:cNvPr>
          <p:cNvSpPr/>
          <p:nvPr/>
        </p:nvSpPr>
        <p:spPr>
          <a:xfrm>
            <a:off x="1445286" y="3163425"/>
            <a:ext cx="547883" cy="547883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9C816A4-F621-0747-A33A-058D0E20FA9B}"/>
              </a:ext>
            </a:extLst>
          </p:cNvPr>
          <p:cNvSpPr/>
          <p:nvPr/>
        </p:nvSpPr>
        <p:spPr>
          <a:xfrm>
            <a:off x="1972628" y="3874855"/>
            <a:ext cx="5472684" cy="547884"/>
          </a:xfrm>
          <a:custGeom>
            <a:avLst/>
            <a:gdLst>
              <a:gd name="connsiteX0" fmla="*/ 0 w 5472684"/>
              <a:gd name="connsiteY0" fmla="*/ 0 h 547883"/>
              <a:gd name="connsiteX1" fmla="*/ 5198743 w 5472684"/>
              <a:gd name="connsiteY1" fmla="*/ 0 h 547883"/>
              <a:gd name="connsiteX2" fmla="*/ 5472684 w 5472684"/>
              <a:gd name="connsiteY2" fmla="*/ 273942 h 547883"/>
              <a:gd name="connsiteX3" fmla="*/ 5198743 w 5472684"/>
              <a:gd name="connsiteY3" fmla="*/ 547883 h 547883"/>
              <a:gd name="connsiteX4" fmla="*/ 0 w 5472684"/>
              <a:gd name="connsiteY4" fmla="*/ 547883 h 547883"/>
              <a:gd name="connsiteX5" fmla="*/ 0 w 5472684"/>
              <a:gd name="connsiteY5" fmla="*/ 0 h 54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684" h="547883">
                <a:moveTo>
                  <a:pt x="5472684" y="547882"/>
                </a:moveTo>
                <a:lnTo>
                  <a:pt x="273941" y="547882"/>
                </a:lnTo>
                <a:lnTo>
                  <a:pt x="0" y="273941"/>
                </a:lnTo>
                <a:lnTo>
                  <a:pt x="273941" y="1"/>
                </a:lnTo>
                <a:lnTo>
                  <a:pt x="5472684" y="1"/>
                </a:lnTo>
                <a:lnTo>
                  <a:pt x="5472684" y="547882"/>
                </a:lnTo>
                <a:close/>
              </a:path>
            </a:pathLst>
          </a:custGeom>
          <a:gradFill rotWithShape="0">
            <a:gsLst>
              <a:gs pos="0">
                <a:schemeClr val="accent2">
                  <a:lumMod val="50000"/>
                </a:schemeClr>
              </a:gs>
              <a:gs pos="80000">
                <a:schemeClr val="accent2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2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8572" tIns="91441" rIns="170688" bIns="9144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 dirty="0">
                <a:latin typeface="+mj-lt"/>
              </a:rPr>
              <a:t>Rule of Six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065C091-C7E3-B947-8065-AEB42DA264D6}"/>
              </a:ext>
            </a:extLst>
          </p:cNvPr>
          <p:cNvSpPr/>
          <p:nvPr/>
        </p:nvSpPr>
        <p:spPr>
          <a:xfrm>
            <a:off x="1424745" y="3874856"/>
            <a:ext cx="547883" cy="547883"/>
          </a:xfrm>
          <a:prstGeom prst="ellipse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3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1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14B7E-4F6B-0C5E-4B2D-8BCB2D865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 Easy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C5A60-8212-41BF-29BD-9A349FFED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point</a:t>
            </a:r>
          </a:p>
          <a:p>
            <a:r>
              <a:rPr lang="en-US" dirty="0"/>
              <a:t>Second point</a:t>
            </a:r>
          </a:p>
          <a:p>
            <a:r>
              <a:rPr lang="en-US" dirty="0"/>
              <a:t>Third point</a:t>
            </a:r>
          </a:p>
          <a:p>
            <a:r>
              <a:rPr lang="en-US" dirty="0"/>
              <a:t>Fourth point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EB5F6-225C-D0B9-57BF-0864F8EC57BD}"/>
              </a:ext>
            </a:extLst>
          </p:cNvPr>
          <p:cNvSpPr txBox="1"/>
          <p:nvPr/>
        </p:nvSpPr>
        <p:spPr>
          <a:xfrm>
            <a:off x="1093076" y="3510455"/>
            <a:ext cx="369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Make a carefully edited list</a:t>
            </a:r>
          </a:p>
        </p:txBody>
      </p:sp>
    </p:spTree>
    <p:extLst>
      <p:ext uri="{BB962C8B-B14F-4D97-AF65-F5344CB8AC3E}">
        <p14:creationId xmlns:p14="http://schemas.microsoft.com/office/powerpoint/2010/main" val="409966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14B7E-4F6B-0C5E-4B2D-8BCB2D865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 Easy Graphics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8EF068-8407-975C-D95D-CBAD195BB50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02870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84EB5F6-225C-D0B9-57BF-0864F8EC57BD}"/>
              </a:ext>
            </a:extLst>
          </p:cNvPr>
          <p:cNvSpPr txBox="1"/>
          <p:nvPr/>
        </p:nvSpPr>
        <p:spPr>
          <a:xfrm>
            <a:off x="2133600" y="4587768"/>
            <a:ext cx="3068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2: Convert to Smart Art</a:t>
            </a:r>
          </a:p>
        </p:txBody>
      </p:sp>
    </p:spTree>
    <p:extLst>
      <p:ext uri="{BB962C8B-B14F-4D97-AF65-F5344CB8AC3E}">
        <p14:creationId xmlns:p14="http://schemas.microsoft.com/office/powerpoint/2010/main" val="933011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14B7E-4F6B-0C5E-4B2D-8BCB2D865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 Easy Graphics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8EF068-8407-975C-D95D-CBAD195BB50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02870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84EB5F6-225C-D0B9-57BF-0864F8EC57BD}"/>
              </a:ext>
            </a:extLst>
          </p:cNvPr>
          <p:cNvSpPr txBox="1"/>
          <p:nvPr/>
        </p:nvSpPr>
        <p:spPr>
          <a:xfrm>
            <a:off x="2133600" y="4587768"/>
            <a:ext cx="401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3: Convert to Shapes &amp; Ungroup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0536B8-928D-E5E0-549B-B1196E7E5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1200150"/>
            <a:ext cx="7772400" cy="211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0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14B7E-4F6B-0C5E-4B2D-8BCB2D865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 Easy Graphics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61742BE-92F0-6393-D728-406410C98C85}"/>
              </a:ext>
            </a:extLst>
          </p:cNvPr>
          <p:cNvSpPr/>
          <p:nvPr/>
        </p:nvSpPr>
        <p:spPr>
          <a:xfrm>
            <a:off x="457200" y="1051936"/>
            <a:ext cx="8229600" cy="772200"/>
          </a:xfrm>
          <a:custGeom>
            <a:avLst/>
            <a:gdLst>
              <a:gd name="connsiteX0" fmla="*/ 0 w 8229600"/>
              <a:gd name="connsiteY0" fmla="*/ 128703 h 772200"/>
              <a:gd name="connsiteX1" fmla="*/ 128703 w 8229600"/>
              <a:gd name="connsiteY1" fmla="*/ 0 h 772200"/>
              <a:gd name="connsiteX2" fmla="*/ 8100897 w 8229600"/>
              <a:gd name="connsiteY2" fmla="*/ 0 h 772200"/>
              <a:gd name="connsiteX3" fmla="*/ 8229600 w 8229600"/>
              <a:gd name="connsiteY3" fmla="*/ 128703 h 772200"/>
              <a:gd name="connsiteX4" fmla="*/ 8229600 w 8229600"/>
              <a:gd name="connsiteY4" fmla="*/ 643497 h 772200"/>
              <a:gd name="connsiteX5" fmla="*/ 8100897 w 8229600"/>
              <a:gd name="connsiteY5" fmla="*/ 772200 h 772200"/>
              <a:gd name="connsiteX6" fmla="*/ 128703 w 8229600"/>
              <a:gd name="connsiteY6" fmla="*/ 772200 h 772200"/>
              <a:gd name="connsiteX7" fmla="*/ 0 w 8229600"/>
              <a:gd name="connsiteY7" fmla="*/ 643497 h 772200"/>
              <a:gd name="connsiteX8" fmla="*/ 0 w 8229600"/>
              <a:gd name="connsiteY8" fmla="*/ 128703 h 7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00" h="772200">
                <a:moveTo>
                  <a:pt x="0" y="128703"/>
                </a:moveTo>
                <a:cubicBezTo>
                  <a:pt x="0" y="57622"/>
                  <a:pt x="57622" y="0"/>
                  <a:pt x="128703" y="0"/>
                </a:cubicBezTo>
                <a:lnTo>
                  <a:pt x="8100897" y="0"/>
                </a:lnTo>
                <a:cubicBezTo>
                  <a:pt x="8171978" y="0"/>
                  <a:pt x="8229600" y="57622"/>
                  <a:pt x="8229600" y="128703"/>
                </a:cubicBezTo>
                <a:lnTo>
                  <a:pt x="8229600" y="643497"/>
                </a:lnTo>
                <a:cubicBezTo>
                  <a:pt x="8229600" y="714578"/>
                  <a:pt x="8171978" y="772200"/>
                  <a:pt x="8100897" y="772200"/>
                </a:cubicBezTo>
                <a:lnTo>
                  <a:pt x="128703" y="772200"/>
                </a:lnTo>
                <a:cubicBezTo>
                  <a:pt x="57622" y="772200"/>
                  <a:pt x="0" y="714578"/>
                  <a:pt x="0" y="643497"/>
                </a:cubicBezTo>
                <a:lnTo>
                  <a:pt x="0" y="12870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996" tIns="151996" rIns="151996" bIns="151996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/>
              <a:t>First point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1363477-E37D-6A47-45B8-E405301A3F58}"/>
              </a:ext>
            </a:extLst>
          </p:cNvPr>
          <p:cNvSpPr/>
          <p:nvPr/>
        </p:nvSpPr>
        <p:spPr>
          <a:xfrm>
            <a:off x="457200" y="1910536"/>
            <a:ext cx="8229600" cy="772200"/>
          </a:xfrm>
          <a:custGeom>
            <a:avLst/>
            <a:gdLst>
              <a:gd name="connsiteX0" fmla="*/ 0 w 8229600"/>
              <a:gd name="connsiteY0" fmla="*/ 128703 h 772200"/>
              <a:gd name="connsiteX1" fmla="*/ 128703 w 8229600"/>
              <a:gd name="connsiteY1" fmla="*/ 0 h 772200"/>
              <a:gd name="connsiteX2" fmla="*/ 8100897 w 8229600"/>
              <a:gd name="connsiteY2" fmla="*/ 0 h 772200"/>
              <a:gd name="connsiteX3" fmla="*/ 8229600 w 8229600"/>
              <a:gd name="connsiteY3" fmla="*/ 128703 h 772200"/>
              <a:gd name="connsiteX4" fmla="*/ 8229600 w 8229600"/>
              <a:gd name="connsiteY4" fmla="*/ 643497 h 772200"/>
              <a:gd name="connsiteX5" fmla="*/ 8100897 w 8229600"/>
              <a:gd name="connsiteY5" fmla="*/ 772200 h 772200"/>
              <a:gd name="connsiteX6" fmla="*/ 128703 w 8229600"/>
              <a:gd name="connsiteY6" fmla="*/ 772200 h 772200"/>
              <a:gd name="connsiteX7" fmla="*/ 0 w 8229600"/>
              <a:gd name="connsiteY7" fmla="*/ 643497 h 772200"/>
              <a:gd name="connsiteX8" fmla="*/ 0 w 8229600"/>
              <a:gd name="connsiteY8" fmla="*/ 128703 h 7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00" h="772200">
                <a:moveTo>
                  <a:pt x="0" y="128703"/>
                </a:moveTo>
                <a:cubicBezTo>
                  <a:pt x="0" y="57622"/>
                  <a:pt x="57622" y="0"/>
                  <a:pt x="128703" y="0"/>
                </a:cubicBezTo>
                <a:lnTo>
                  <a:pt x="8100897" y="0"/>
                </a:lnTo>
                <a:cubicBezTo>
                  <a:pt x="8171978" y="0"/>
                  <a:pt x="8229600" y="57622"/>
                  <a:pt x="8229600" y="128703"/>
                </a:cubicBezTo>
                <a:lnTo>
                  <a:pt x="8229600" y="643497"/>
                </a:lnTo>
                <a:cubicBezTo>
                  <a:pt x="8229600" y="714578"/>
                  <a:pt x="8171978" y="772200"/>
                  <a:pt x="8100897" y="772200"/>
                </a:cubicBezTo>
                <a:lnTo>
                  <a:pt x="128703" y="772200"/>
                </a:lnTo>
                <a:cubicBezTo>
                  <a:pt x="57622" y="772200"/>
                  <a:pt x="0" y="714578"/>
                  <a:pt x="0" y="643497"/>
                </a:cubicBezTo>
                <a:lnTo>
                  <a:pt x="0" y="12870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996" tIns="151996" rIns="151996" bIns="151996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/>
              <a:t>Second point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307697A-A357-21DC-11D7-805153CF7570}"/>
              </a:ext>
            </a:extLst>
          </p:cNvPr>
          <p:cNvSpPr/>
          <p:nvPr/>
        </p:nvSpPr>
        <p:spPr>
          <a:xfrm>
            <a:off x="457200" y="2769136"/>
            <a:ext cx="8229600" cy="772200"/>
          </a:xfrm>
          <a:custGeom>
            <a:avLst/>
            <a:gdLst>
              <a:gd name="connsiteX0" fmla="*/ 0 w 8229600"/>
              <a:gd name="connsiteY0" fmla="*/ 128703 h 772200"/>
              <a:gd name="connsiteX1" fmla="*/ 128703 w 8229600"/>
              <a:gd name="connsiteY1" fmla="*/ 0 h 772200"/>
              <a:gd name="connsiteX2" fmla="*/ 8100897 w 8229600"/>
              <a:gd name="connsiteY2" fmla="*/ 0 h 772200"/>
              <a:gd name="connsiteX3" fmla="*/ 8229600 w 8229600"/>
              <a:gd name="connsiteY3" fmla="*/ 128703 h 772200"/>
              <a:gd name="connsiteX4" fmla="*/ 8229600 w 8229600"/>
              <a:gd name="connsiteY4" fmla="*/ 643497 h 772200"/>
              <a:gd name="connsiteX5" fmla="*/ 8100897 w 8229600"/>
              <a:gd name="connsiteY5" fmla="*/ 772200 h 772200"/>
              <a:gd name="connsiteX6" fmla="*/ 128703 w 8229600"/>
              <a:gd name="connsiteY6" fmla="*/ 772200 h 772200"/>
              <a:gd name="connsiteX7" fmla="*/ 0 w 8229600"/>
              <a:gd name="connsiteY7" fmla="*/ 643497 h 772200"/>
              <a:gd name="connsiteX8" fmla="*/ 0 w 8229600"/>
              <a:gd name="connsiteY8" fmla="*/ 128703 h 7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00" h="772200">
                <a:moveTo>
                  <a:pt x="0" y="128703"/>
                </a:moveTo>
                <a:cubicBezTo>
                  <a:pt x="0" y="57622"/>
                  <a:pt x="57622" y="0"/>
                  <a:pt x="128703" y="0"/>
                </a:cubicBezTo>
                <a:lnTo>
                  <a:pt x="8100897" y="0"/>
                </a:lnTo>
                <a:cubicBezTo>
                  <a:pt x="8171978" y="0"/>
                  <a:pt x="8229600" y="57622"/>
                  <a:pt x="8229600" y="128703"/>
                </a:cubicBezTo>
                <a:lnTo>
                  <a:pt x="8229600" y="643497"/>
                </a:lnTo>
                <a:cubicBezTo>
                  <a:pt x="8229600" y="714578"/>
                  <a:pt x="8171978" y="772200"/>
                  <a:pt x="8100897" y="772200"/>
                </a:cubicBezTo>
                <a:lnTo>
                  <a:pt x="128703" y="772200"/>
                </a:lnTo>
                <a:cubicBezTo>
                  <a:pt x="57622" y="772200"/>
                  <a:pt x="0" y="714578"/>
                  <a:pt x="0" y="643497"/>
                </a:cubicBezTo>
                <a:lnTo>
                  <a:pt x="0" y="12870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996" tIns="151996" rIns="151996" bIns="151996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/>
              <a:t>Third point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AC62112-808C-77C3-ACB5-E337ABADF54C}"/>
              </a:ext>
            </a:extLst>
          </p:cNvPr>
          <p:cNvSpPr/>
          <p:nvPr/>
        </p:nvSpPr>
        <p:spPr>
          <a:xfrm>
            <a:off x="457200" y="3627736"/>
            <a:ext cx="8229600" cy="772200"/>
          </a:xfrm>
          <a:custGeom>
            <a:avLst/>
            <a:gdLst>
              <a:gd name="connsiteX0" fmla="*/ 0 w 8229600"/>
              <a:gd name="connsiteY0" fmla="*/ 128703 h 772200"/>
              <a:gd name="connsiteX1" fmla="*/ 128703 w 8229600"/>
              <a:gd name="connsiteY1" fmla="*/ 0 h 772200"/>
              <a:gd name="connsiteX2" fmla="*/ 8100897 w 8229600"/>
              <a:gd name="connsiteY2" fmla="*/ 0 h 772200"/>
              <a:gd name="connsiteX3" fmla="*/ 8229600 w 8229600"/>
              <a:gd name="connsiteY3" fmla="*/ 128703 h 772200"/>
              <a:gd name="connsiteX4" fmla="*/ 8229600 w 8229600"/>
              <a:gd name="connsiteY4" fmla="*/ 643497 h 772200"/>
              <a:gd name="connsiteX5" fmla="*/ 8100897 w 8229600"/>
              <a:gd name="connsiteY5" fmla="*/ 772200 h 772200"/>
              <a:gd name="connsiteX6" fmla="*/ 128703 w 8229600"/>
              <a:gd name="connsiteY6" fmla="*/ 772200 h 772200"/>
              <a:gd name="connsiteX7" fmla="*/ 0 w 8229600"/>
              <a:gd name="connsiteY7" fmla="*/ 643497 h 772200"/>
              <a:gd name="connsiteX8" fmla="*/ 0 w 8229600"/>
              <a:gd name="connsiteY8" fmla="*/ 128703 h 7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00" h="772200">
                <a:moveTo>
                  <a:pt x="0" y="128703"/>
                </a:moveTo>
                <a:cubicBezTo>
                  <a:pt x="0" y="57622"/>
                  <a:pt x="57622" y="0"/>
                  <a:pt x="128703" y="0"/>
                </a:cubicBezTo>
                <a:lnTo>
                  <a:pt x="8100897" y="0"/>
                </a:lnTo>
                <a:cubicBezTo>
                  <a:pt x="8171978" y="0"/>
                  <a:pt x="8229600" y="57622"/>
                  <a:pt x="8229600" y="128703"/>
                </a:cubicBezTo>
                <a:lnTo>
                  <a:pt x="8229600" y="643497"/>
                </a:lnTo>
                <a:cubicBezTo>
                  <a:pt x="8229600" y="714578"/>
                  <a:pt x="8171978" y="772200"/>
                  <a:pt x="8100897" y="772200"/>
                </a:cubicBezTo>
                <a:lnTo>
                  <a:pt x="128703" y="772200"/>
                </a:lnTo>
                <a:cubicBezTo>
                  <a:pt x="57622" y="772200"/>
                  <a:pt x="0" y="714578"/>
                  <a:pt x="0" y="643497"/>
                </a:cubicBezTo>
                <a:lnTo>
                  <a:pt x="0" y="12870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996" tIns="151996" rIns="151996" bIns="151996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/>
              <a:t>Fourth point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EB5F6-225C-D0B9-57BF-0864F8EC57BD}"/>
              </a:ext>
            </a:extLst>
          </p:cNvPr>
          <p:cNvSpPr txBox="1"/>
          <p:nvPr/>
        </p:nvSpPr>
        <p:spPr>
          <a:xfrm>
            <a:off x="2133600" y="4587768"/>
            <a:ext cx="252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4: Add Animation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8C6409-1AA3-BB7D-CB41-7A910BE4F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98999"/>
            <a:ext cx="7772400" cy="154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8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CDCF-E7BB-FB41-1014-5B17F6BB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from Summer 2023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25944A0-54F5-4E22-89A7-365343663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81150"/>
            <a:ext cx="1752600" cy="1752600"/>
          </a:xfrm>
          <a:prstGeom prst="rect">
            <a:avLst/>
          </a:prstGeo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60D638A-606D-B3E0-1D2C-1A52202D0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523271"/>
            <a:ext cx="1816010" cy="1816010"/>
          </a:xfrm>
          <a:prstGeom prst="rect">
            <a:avLst/>
          </a:prstGeom>
        </p:spPr>
      </p:pic>
      <p:pic>
        <p:nvPicPr>
          <p:cNvPr id="9" name="Picture 8" descr="A qr code with a few squares&#10;&#10;Description automatically generated">
            <a:extLst>
              <a:ext uri="{FF2B5EF4-FFF2-40B4-BE49-F238E27FC236}">
                <a16:creationId xmlns:a16="http://schemas.microsoft.com/office/drawing/2014/main" id="{2CD2AAD0-5FC0-7809-DF8C-6F9FBDB97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580535"/>
            <a:ext cx="1816010" cy="181601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92167B4-8588-FB8A-A22A-6FCCCFC90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8701"/>
            <a:ext cx="8229600" cy="3394472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  <a:p>
            <a:pPr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  <a:p>
            <a:pPr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  <a:p>
            <a:pPr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  <a:p>
            <a:pPr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  <a:p>
            <a:pPr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  <a:p>
            <a:pPr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  <a:p>
            <a:pPr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	  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 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091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2C84D-C21C-8846-9323-6B953C1E7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summarize what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49831-7BA7-2043-94F9-55EC16086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Posters that are clear and concise do not intimidate the audience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Practice and write down every word you are going to say. PRACTICE!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Keep it easy to read, use graphs and tables, avoid word overload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Take advantage of </a:t>
            </a:r>
            <a:r>
              <a:rPr lang="en-US" sz="2000" dirty="0" err="1">
                <a:latin typeface="+mj-lt"/>
              </a:rPr>
              <a:t>Powerpoint</a:t>
            </a:r>
            <a:r>
              <a:rPr lang="en-US" sz="2000" dirty="0">
                <a:latin typeface="+mj-lt"/>
              </a:rPr>
              <a:t> capabilities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046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94481-C9C1-3DED-32A5-96B1923AD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Outline your poster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6DCA1-DD4A-FBE8-317C-528CD1F96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669" y="1123950"/>
            <a:ext cx="8229600" cy="3733800"/>
          </a:xfrm>
        </p:spPr>
        <p:txBody>
          <a:bodyPr numCol="2">
            <a:normAutofit fontScale="85000" lnSpcReduction="10000"/>
          </a:bodyPr>
          <a:lstStyle/>
          <a:p>
            <a:r>
              <a:rPr lang="en-US" sz="1700" dirty="0"/>
              <a:t>Objectives:</a:t>
            </a:r>
          </a:p>
          <a:p>
            <a:pPr lvl="1"/>
            <a:r>
              <a:rPr lang="en-US" sz="1700" dirty="0"/>
              <a:t>What is the significance to health?  </a:t>
            </a:r>
          </a:p>
          <a:p>
            <a:pPr lvl="1"/>
            <a:r>
              <a:rPr lang="en-US" sz="1700" dirty="0"/>
              <a:t>Why is your research question important?</a:t>
            </a:r>
          </a:p>
          <a:p>
            <a:pPr lvl="1"/>
            <a:r>
              <a:rPr lang="en-US" sz="1700" dirty="0"/>
              <a:t>What is your study’s hypothesis?</a:t>
            </a:r>
          </a:p>
          <a:p>
            <a:endParaRPr lang="en-US" sz="1700" dirty="0"/>
          </a:p>
          <a:p>
            <a:r>
              <a:rPr lang="en-US" sz="1700" dirty="0"/>
              <a:t>Methods:</a:t>
            </a:r>
          </a:p>
          <a:p>
            <a:pPr lvl="1"/>
            <a:r>
              <a:rPr lang="en-US" sz="1700" dirty="0"/>
              <a:t>How were participants selected? (Flow diagram, Figure 1)</a:t>
            </a:r>
          </a:p>
          <a:p>
            <a:pPr lvl="1"/>
            <a:r>
              <a:rPr lang="en-US" sz="1700" dirty="0"/>
              <a:t>How was the data collected?</a:t>
            </a:r>
          </a:p>
          <a:p>
            <a:pPr lvl="1"/>
            <a:r>
              <a:rPr lang="en-US" sz="1700" dirty="0"/>
              <a:t>What variables were collected?</a:t>
            </a:r>
          </a:p>
          <a:p>
            <a:pPr lvl="1"/>
            <a:r>
              <a:rPr lang="en-US" sz="1700" dirty="0"/>
              <a:t>Was the data transformed/changed for analysis?</a:t>
            </a:r>
          </a:p>
          <a:p>
            <a:pPr lvl="1"/>
            <a:r>
              <a:rPr lang="en-US" sz="1700" dirty="0"/>
              <a:t>What analysis methods did you use?</a:t>
            </a:r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r>
              <a:rPr lang="en-US" sz="1700" dirty="0"/>
              <a:t>Results:</a:t>
            </a:r>
          </a:p>
          <a:p>
            <a:pPr lvl="1"/>
            <a:r>
              <a:rPr lang="en-US" sz="1700" dirty="0"/>
              <a:t>Table 1: Describe study population: characteristics important to understand the results? Are they different between exposure groups? </a:t>
            </a:r>
          </a:p>
          <a:p>
            <a:pPr lvl="1"/>
            <a:r>
              <a:rPr lang="en-US" sz="1700" dirty="0"/>
              <a:t>What are main results?  (Table/Figure 2)</a:t>
            </a:r>
          </a:p>
          <a:p>
            <a:pPr lvl="1"/>
            <a:r>
              <a:rPr lang="en-US" sz="1700" dirty="0"/>
              <a:t>What other results are you presenting?</a:t>
            </a:r>
          </a:p>
          <a:p>
            <a:endParaRPr lang="en-US" sz="1700" dirty="0"/>
          </a:p>
          <a:p>
            <a:r>
              <a:rPr lang="en-US" sz="1700" dirty="0"/>
              <a:t>Discussion</a:t>
            </a:r>
          </a:p>
          <a:p>
            <a:pPr lvl="1"/>
            <a:r>
              <a:rPr lang="en-US" sz="1700" dirty="0"/>
              <a:t>What do these results mean compared to other studies?</a:t>
            </a:r>
          </a:p>
          <a:p>
            <a:pPr lvl="1"/>
            <a:r>
              <a:rPr lang="en-US" sz="1700" dirty="0"/>
              <a:t>What is new?  Why might it be different?</a:t>
            </a:r>
          </a:p>
          <a:p>
            <a:pPr lvl="1"/>
            <a:r>
              <a:rPr lang="en-US" sz="1700" dirty="0"/>
              <a:t>What is similar?  Does this build confidence?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40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093AF8-4B58-8344-ABE2-2A02A6BD88D9}"/>
              </a:ext>
            </a:extLst>
          </p:cNvPr>
          <p:cNvSpPr txBox="1"/>
          <p:nvPr/>
        </p:nvSpPr>
        <p:spPr>
          <a:xfrm>
            <a:off x="2818542" y="1010962"/>
            <a:ext cx="1572946" cy="140807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accent1"/>
                </a:solidFill>
                <a:latin typeface="+mj-lt"/>
              </a:rPr>
              <a:t>Impacto</a:t>
            </a:r>
            <a:endParaRPr lang="en-US" sz="1200" b="1" dirty="0">
              <a:solidFill>
                <a:schemeClr val="accent1"/>
              </a:solidFill>
              <a:latin typeface="+mj-lt"/>
            </a:endParaRPr>
          </a:p>
          <a:p>
            <a:r>
              <a:rPr lang="en-US" sz="1200" dirty="0">
                <a:latin typeface="+mj-lt"/>
              </a:rPr>
              <a:t>▾</a:t>
            </a:r>
            <a:r>
              <a:rPr lang="en-US" sz="1200" dirty="0" err="1">
                <a:latin typeface="+mj-lt"/>
              </a:rPr>
              <a:t>Severidad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▾</a:t>
            </a:r>
            <a:r>
              <a:rPr lang="en-US" sz="1200" dirty="0" err="1">
                <a:latin typeface="+mj-lt"/>
              </a:rPr>
              <a:t>Internaciones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▾</a:t>
            </a:r>
            <a:r>
              <a:rPr lang="en-US" sz="1200" dirty="0" err="1">
                <a:latin typeface="+mj-lt"/>
              </a:rPr>
              <a:t>Costo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▾</a:t>
            </a:r>
            <a:r>
              <a:rPr lang="en-US" sz="1200" dirty="0" err="1">
                <a:latin typeface="+mj-lt"/>
              </a:rPr>
              <a:t>Mortalidad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▵Calidad de </a:t>
            </a:r>
            <a:r>
              <a:rPr lang="en-US" sz="1200" dirty="0" err="1">
                <a:latin typeface="+mj-lt"/>
              </a:rPr>
              <a:t>vida</a:t>
            </a:r>
            <a:endParaRPr lang="en-US" sz="1200" dirty="0">
              <a:latin typeface="+mj-lt"/>
            </a:endParaRPr>
          </a:p>
          <a:p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C03E0-F04B-F944-9E90-A880AC6D0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153" y="-9175"/>
            <a:ext cx="7258050" cy="422672"/>
          </a:xfrm>
        </p:spPr>
        <p:txBody>
          <a:bodyPr/>
          <a:lstStyle/>
          <a:p>
            <a:br>
              <a:rPr lang="en-US" sz="2400" dirty="0"/>
            </a:br>
            <a:r>
              <a:rPr lang="en-US" sz="2400" dirty="0"/>
              <a:t>Clinical and Translational Research Paradigm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55FEDD3-8A76-3441-B0D6-58995CEB1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5000" y="680530"/>
            <a:ext cx="4736753" cy="4280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3F7CAC-0597-0C49-8021-99D90C984F3D}"/>
              </a:ext>
            </a:extLst>
          </p:cNvPr>
          <p:cNvSpPr/>
          <p:nvPr/>
        </p:nvSpPr>
        <p:spPr>
          <a:xfrm>
            <a:off x="5620732" y="687796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ncats.nih.gov</a:t>
            </a:r>
            <a:r>
              <a:rPr lang="en-US" dirty="0"/>
              <a:t>/translation/spectrum</a:t>
            </a:r>
          </a:p>
        </p:txBody>
      </p:sp>
    </p:spTree>
    <p:extLst>
      <p:ext uri="{BB962C8B-B14F-4D97-AF65-F5344CB8AC3E}">
        <p14:creationId xmlns:p14="http://schemas.microsoft.com/office/powerpoint/2010/main" val="31644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25814-4814-2143-B259-FAA5D2782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Arial" panose="020B0604020202020204" pitchFamily="34" charset="0"/>
              </a:rPr>
              <a:t>Why I am Interested in You.....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97DDD-F4E7-1D41-B129-E1D51318B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68497"/>
            <a:ext cx="7886700" cy="326350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1800" dirty="0">
                <a:latin typeface="+mj-lt"/>
              </a:rPr>
              <a:t>I am interested in </a:t>
            </a:r>
            <a:r>
              <a:rPr lang="en-US" sz="1800" b="1" u="sng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improving the health of humans </a:t>
            </a:r>
            <a:r>
              <a:rPr lang="en-US" sz="1800" dirty="0">
                <a:latin typeface="+mj-lt"/>
              </a:rPr>
              <a:t>by training researchers to conduct high quality, rigorous and reproducible research studies</a:t>
            </a:r>
          </a:p>
          <a:p>
            <a:pPr marL="0" indent="0">
              <a:buNone/>
            </a:pPr>
            <a:endParaRPr lang="en-US" sz="1800" dirty="0">
              <a:latin typeface="+mj-lt"/>
            </a:endParaRPr>
          </a:p>
          <a:p>
            <a:pPr>
              <a:buFont typeface="Wingdings" pitchFamily="2" charset="2"/>
              <a:buChar char="§"/>
            </a:pPr>
            <a:r>
              <a:rPr lang="en-US" sz="1800" b="1" u="sng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High quality research </a:t>
            </a:r>
            <a:r>
              <a:rPr lang="en-US" sz="1800" dirty="0">
                <a:latin typeface="+mj-lt"/>
              </a:rPr>
              <a:t>has a better chance of improving the health of individuals</a:t>
            </a:r>
          </a:p>
          <a:p>
            <a:pPr marL="0" indent="0">
              <a:buNone/>
            </a:pPr>
            <a:endParaRPr lang="en-US" sz="1800" dirty="0">
              <a:latin typeface="+mj-lt"/>
            </a:endParaRPr>
          </a:p>
          <a:p>
            <a:pPr>
              <a:buFont typeface="Wingdings" pitchFamily="2" charset="2"/>
              <a:buChar char="§"/>
            </a:pPr>
            <a:r>
              <a:rPr lang="en-US" sz="1800" dirty="0">
                <a:latin typeface="+mj-lt"/>
              </a:rPr>
              <a:t>High quality </a:t>
            </a:r>
            <a:r>
              <a:rPr lang="en-US" sz="1800" b="1" u="sng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reporting </a:t>
            </a:r>
            <a:r>
              <a:rPr lang="en-US" sz="1800" dirty="0">
                <a:latin typeface="+mj-lt"/>
              </a:rPr>
              <a:t>of research has a better chance of getting buy-in from the health community and thus getting translated to health care decision making.</a:t>
            </a:r>
          </a:p>
          <a:p>
            <a:pPr lvl="2"/>
            <a:endParaRPr lang="en-US" sz="18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5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25814-4814-2143-B259-FAA5D2782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Arial" panose="020B0604020202020204" pitchFamily="34" charset="0"/>
              </a:rPr>
              <a:t>Why I am Interested in You.....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97DDD-F4E7-1D41-B129-E1D51318B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68497"/>
            <a:ext cx="7886700" cy="3263504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en-US" sz="1800" dirty="0">
                <a:latin typeface="+mj-lt"/>
              </a:rPr>
              <a:t>As a researcher you will need to write research abstracts and present posters: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>
                <a:latin typeface="+mj-lt"/>
              </a:rPr>
              <a:t>As part of a research training program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>
                <a:latin typeface="+mj-lt"/>
              </a:rPr>
              <a:t>When presenting your research at a conference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>
                <a:latin typeface="+mj-lt"/>
              </a:rPr>
              <a:t>When Applying for a grant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>
                <a:latin typeface="+mj-lt"/>
              </a:rPr>
              <a:t>When Publishing </a:t>
            </a:r>
          </a:p>
          <a:p>
            <a:pPr marL="457200" lvl="1" indent="0">
              <a:buNone/>
            </a:pPr>
            <a:endParaRPr lang="en-US" sz="1800" dirty="0">
              <a:latin typeface="+mj-lt"/>
            </a:endParaRPr>
          </a:p>
          <a:p>
            <a:pPr>
              <a:buFont typeface="Wingdings" pitchFamily="2" charset="2"/>
              <a:buChar char="§"/>
            </a:pPr>
            <a:r>
              <a:rPr lang="en-US" sz="1800" dirty="0">
                <a:latin typeface="+mj-lt"/>
              </a:rPr>
              <a:t>Thus, high quality reporting of research within the context of a </a:t>
            </a:r>
            <a:r>
              <a:rPr lang="en-US" sz="1800" b="1" u="sng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research abstract and a poster </a:t>
            </a:r>
            <a:r>
              <a:rPr lang="en-US" sz="1800" dirty="0">
                <a:latin typeface="+mj-lt"/>
              </a:rPr>
              <a:t>are of key importance</a:t>
            </a:r>
          </a:p>
          <a:p>
            <a:pPr>
              <a:buFont typeface="Wingdings" pitchFamily="2" charset="2"/>
              <a:buChar char="§"/>
            </a:pPr>
            <a:endParaRPr lang="en-US" sz="1800" dirty="0">
              <a:latin typeface="+mj-lt"/>
            </a:endParaRPr>
          </a:p>
          <a:p>
            <a:pPr>
              <a:buFont typeface="Wingdings" pitchFamily="2" charset="2"/>
              <a:buChar char="§"/>
            </a:pPr>
            <a:r>
              <a:rPr lang="en-US" sz="1800" dirty="0">
                <a:latin typeface="+mj-lt"/>
              </a:rPr>
              <a:t>The abstract and poster may be the </a:t>
            </a:r>
            <a:r>
              <a:rPr lang="en-US" sz="1800" b="1" u="sng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only product that is read </a:t>
            </a:r>
            <a:r>
              <a:rPr lang="en-US" sz="1800" dirty="0">
                <a:latin typeface="+mj-lt"/>
              </a:rPr>
              <a:t>by the research community!</a:t>
            </a:r>
          </a:p>
          <a:p>
            <a:pPr marL="342900" lvl="1" indent="0">
              <a:buNone/>
            </a:pPr>
            <a:endParaRPr lang="en-US" sz="1800" dirty="0"/>
          </a:p>
          <a:p>
            <a:pPr lvl="2"/>
            <a:endParaRPr lang="en-US" sz="18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57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193E6-DB04-A04D-AB58-78EAC8C7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Arial" panose="020B0604020202020204" pitchFamily="34" charset="0"/>
              </a:rPr>
              <a:t>Research Abstract: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2C272-508C-DD42-BE87-F5FA255E8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3394472"/>
          </a:xfrm>
        </p:spPr>
        <p:txBody>
          <a:bodyPr>
            <a:normAutofit/>
          </a:bodyPr>
          <a:lstStyle/>
          <a:p>
            <a:pPr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It is an abbreviated and </a:t>
            </a:r>
            <a:r>
              <a:rPr lang="en-US" sz="2000" b="1" u="sng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structured</a:t>
            </a:r>
            <a:r>
              <a:rPr lang="en-US" sz="2000" dirty="0">
                <a:latin typeface="+mj-lt"/>
                <a:cs typeface="Arial" panose="020B0604020202020204" pitchFamily="34" charset="0"/>
              </a:rPr>
              <a:t> description of a research study</a:t>
            </a:r>
          </a:p>
          <a:p>
            <a:pPr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endParaRPr lang="en-US" sz="2000" dirty="0">
              <a:latin typeface="+mj-lt"/>
              <a:cs typeface="Arial" panose="020B0604020202020204" pitchFamily="34" charset="0"/>
            </a:endParaRPr>
          </a:p>
          <a:p>
            <a:pPr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Short summary of the completed research</a:t>
            </a:r>
          </a:p>
        </p:txBody>
      </p:sp>
    </p:spTree>
    <p:extLst>
      <p:ext uri="{BB962C8B-B14F-4D97-AF65-F5344CB8AC3E}">
        <p14:creationId xmlns:p14="http://schemas.microsoft.com/office/powerpoint/2010/main" val="3256560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0D998-BF6B-CD4C-AD0B-576CDACDA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Have you ever written a Research Abstract?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210EE-DC89-2644-996E-98F0B7462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080" y="2222072"/>
            <a:ext cx="7886700" cy="6881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300" dirty="0"/>
              <a:t>What strategy did you use?</a:t>
            </a:r>
          </a:p>
        </p:txBody>
      </p:sp>
    </p:spTree>
    <p:extLst>
      <p:ext uri="{BB962C8B-B14F-4D97-AF65-F5344CB8AC3E}">
        <p14:creationId xmlns:p14="http://schemas.microsoft.com/office/powerpoint/2010/main" val="314447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092E3C2-24DE-7044-8344-983CD98CF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0"/>
            <a:ext cx="4094226" cy="49789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5820C9-C3F7-D54D-8CAE-73ADC7569259}"/>
              </a:ext>
            </a:extLst>
          </p:cNvPr>
          <p:cNvSpPr txBox="1"/>
          <p:nvPr/>
        </p:nvSpPr>
        <p:spPr>
          <a:xfrm>
            <a:off x="6172200" y="742950"/>
            <a:ext cx="2362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This is a study about association between and exposure and an outcome.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What other types of studies are there?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The sections of the abstract can vary based on the type of study it is about. </a:t>
            </a:r>
          </a:p>
        </p:txBody>
      </p:sp>
    </p:spTree>
    <p:extLst>
      <p:ext uri="{BB962C8B-B14F-4D97-AF65-F5344CB8AC3E}">
        <p14:creationId xmlns:p14="http://schemas.microsoft.com/office/powerpoint/2010/main" val="112831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3033</TotalTime>
  <Words>1324</Words>
  <Application>Microsoft Macintosh PowerPoint</Application>
  <PresentationFormat>On-screen Show (16:9)</PresentationFormat>
  <Paragraphs>224</Paragraphs>
  <Slides>39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</vt:lpstr>
      <vt:lpstr>Bebas Neue</vt:lpstr>
      <vt:lpstr>Calibri</vt:lpstr>
      <vt:lpstr>Century Gothic</vt:lpstr>
      <vt:lpstr>Courier New</vt:lpstr>
      <vt:lpstr>Palatino Linotype</vt:lpstr>
      <vt:lpstr>Roboto</vt:lpstr>
      <vt:lpstr>Times New Roman</vt:lpstr>
      <vt:lpstr>Verdana</vt:lpstr>
      <vt:lpstr>Wingdings</vt:lpstr>
      <vt:lpstr>1_Office Theme</vt:lpstr>
      <vt:lpstr>Tips for Writing  a Research Abstract and  Creating a Research Poster   Kim Siegmund July 1, 2024 </vt:lpstr>
      <vt:lpstr>Goals for today</vt:lpstr>
      <vt:lpstr>PowerPoint Presentation</vt:lpstr>
      <vt:lpstr> Clinical and Translational Research Paradigm</vt:lpstr>
      <vt:lpstr>Why I am Interested in You.....</vt:lpstr>
      <vt:lpstr>Why I am Interested in You.....</vt:lpstr>
      <vt:lpstr>Research Abstract: Definition</vt:lpstr>
      <vt:lpstr>Have you ever written a Research Abstract?</vt:lpstr>
      <vt:lpstr>PowerPoint Presentation</vt:lpstr>
      <vt:lpstr>PowerPoint Presentation</vt:lpstr>
      <vt:lpstr>What other types of study designs are there?</vt:lpstr>
      <vt:lpstr>A tool to help you write a rigorous abstract for your study.</vt:lpstr>
      <vt:lpstr>PowerPoint Presentation</vt:lpstr>
      <vt:lpstr>What is a reporting guideline?</vt:lpstr>
      <vt:lpstr>PowerPoint Presentation</vt:lpstr>
      <vt:lpstr>PowerPoint Presentation</vt:lpstr>
      <vt:lpstr>Association of Exercise With Mortality in Adult Survivors of Childhood Cancer</vt:lpstr>
      <vt:lpstr>PowerPoint Presentation</vt:lpstr>
      <vt:lpstr>Abstract: Summary and Lessons Learned</vt:lpstr>
      <vt:lpstr>Have you ever created and presented a Research Poster?</vt:lpstr>
      <vt:lpstr>Poster Presentation </vt:lpstr>
      <vt:lpstr>Research Presentation</vt:lpstr>
      <vt:lpstr>LA BeST Poster Presentation Guidelines</vt:lpstr>
      <vt:lpstr>General Poster Rules</vt:lpstr>
      <vt:lpstr>Poster Layout</vt:lpstr>
      <vt:lpstr>PowerPoint Presentation</vt:lpstr>
      <vt:lpstr>LAsBeST@USC Instructions</vt:lpstr>
      <vt:lpstr>Each Project has a QR code</vt:lpstr>
      <vt:lpstr>You have access to a template</vt:lpstr>
      <vt:lpstr>You are invited to get creative</vt:lpstr>
      <vt:lpstr>Preparing for the Presentation</vt:lpstr>
      <vt:lpstr>General Presentation Principles</vt:lpstr>
      <vt:lpstr>Exercise on Easy Graphics</vt:lpstr>
      <vt:lpstr>Exercise on Easy Graphics</vt:lpstr>
      <vt:lpstr>Exercise on Easy Graphics</vt:lpstr>
      <vt:lpstr>Exercise on Easy Graphics</vt:lpstr>
      <vt:lpstr>Samples from Summer 2023</vt:lpstr>
      <vt:lpstr>Let’s summarize what we learned</vt:lpstr>
      <vt:lpstr>Exercise: Outline your poster</vt:lpstr>
    </vt:vector>
  </TitlesOfParts>
  <Company>CHLA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Systematic Review Retreat for Researchers</dc:title>
  <dc:creator>Lynn Kysh</dc:creator>
  <cp:lastModifiedBy>Kimberly Siegmund</cp:lastModifiedBy>
  <cp:revision>112</cp:revision>
  <dcterms:created xsi:type="dcterms:W3CDTF">2017-08-17T22:29:22Z</dcterms:created>
  <dcterms:modified xsi:type="dcterms:W3CDTF">2024-07-01T16:20:23Z</dcterms:modified>
</cp:coreProperties>
</file>